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2"/>
    <p:sldId id="256" r:id="rId3"/>
    <p:sldId id="288" r:id="rId4"/>
    <p:sldId id="283" r:id="rId5"/>
    <p:sldId id="284" r:id="rId6"/>
    <p:sldId id="267" r:id="rId7"/>
    <p:sldId id="257" r:id="rId8"/>
    <p:sldId id="258" r:id="rId9"/>
    <p:sldId id="270" r:id="rId10"/>
    <p:sldId id="259" r:id="rId11"/>
    <p:sldId id="268" r:id="rId12"/>
    <p:sldId id="269" r:id="rId13"/>
    <p:sldId id="271" r:id="rId14"/>
    <p:sldId id="272" r:id="rId15"/>
    <p:sldId id="273" r:id="rId16"/>
    <p:sldId id="260" r:id="rId17"/>
    <p:sldId id="261" r:id="rId18"/>
    <p:sldId id="263" r:id="rId19"/>
    <p:sldId id="264" r:id="rId20"/>
    <p:sldId id="265" r:id="rId21"/>
    <p:sldId id="274" r:id="rId22"/>
    <p:sldId id="275" r:id="rId23"/>
    <p:sldId id="276" r:id="rId24"/>
    <p:sldId id="277" r:id="rId25"/>
    <p:sldId id="278" r:id="rId26"/>
    <p:sldId id="285" r:id="rId27"/>
    <p:sldId id="279" r:id="rId28"/>
    <p:sldId id="262" r:id="rId29"/>
    <p:sldId id="280" r:id="rId30"/>
    <p:sldId id="281" r:id="rId31"/>
    <p:sldId id="282" r:id="rId32"/>
    <p:sldId id="289" r:id="rId33"/>
  </p:sldIdLst>
  <p:sldSz cx="14257338" cy="10693400"/>
  <p:notesSz cx="75565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40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94660"/>
  </p:normalViewPr>
  <p:slideViewPr>
    <p:cSldViewPr>
      <p:cViewPr varScale="1">
        <p:scale>
          <a:sx n="67" d="100"/>
          <a:sy n="67" d="100"/>
        </p:scale>
        <p:origin x="948" y="64"/>
      </p:cViewPr>
      <p:guideLst>
        <p:guide orient="horz" pos="2880"/>
        <p:guide pos="40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6T23:45:33.3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1,'1431'0,"-1413"1,1 1,33 7,-11 0,-18-6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0198" y="3314954"/>
            <a:ext cx="121289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40398" y="5988304"/>
            <a:ext cx="998852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13466" y="2459482"/>
            <a:ext cx="620715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48699" y="2459482"/>
            <a:ext cx="620715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3466" y="427736"/>
            <a:ext cx="1284238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13466" y="2459482"/>
            <a:ext cx="1284238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51568" y="9944862"/>
            <a:ext cx="456618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3466" y="9944862"/>
            <a:ext cx="328194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a:xfrm>
            <a:off x="10273911" y="9944862"/>
            <a:ext cx="328194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customXml" Target="../ink/ink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E2A4FE-81B6-EFFE-BF4C-874F09D49F30}"/>
              </a:ext>
            </a:extLst>
          </p:cNvPr>
          <p:cNvSpPr txBox="1"/>
          <p:nvPr/>
        </p:nvSpPr>
        <p:spPr>
          <a:xfrm>
            <a:off x="1566069" y="2146300"/>
            <a:ext cx="11430000" cy="6801862"/>
          </a:xfrm>
          <a:prstGeom prst="rect">
            <a:avLst/>
          </a:prstGeom>
          <a:noFill/>
        </p:spPr>
        <p:txBody>
          <a:bodyPr wrap="square" rtlCol="0">
            <a:spAutoFit/>
          </a:bodyPr>
          <a:lstStyle/>
          <a:p>
            <a:pPr algn="ctr"/>
            <a:r>
              <a:rPr lang="en-US" sz="4400" b="1" u="sng" dirty="0"/>
              <a:t>2024 High School Baseball Rules, Simplified &amp; Illustrated</a:t>
            </a:r>
          </a:p>
          <a:p>
            <a:pPr algn="ctr"/>
            <a:r>
              <a:rPr lang="en-US" sz="4400" b="1" u="sng" dirty="0"/>
              <a:t>Published by National Federation of State High School Associations. </a:t>
            </a:r>
          </a:p>
          <a:p>
            <a:pPr algn="ctr"/>
            <a:endParaRPr lang="en-US" sz="4400" b="1" u="sng" dirty="0"/>
          </a:p>
          <a:p>
            <a:pPr algn="ctr"/>
            <a:endParaRPr lang="en-US" sz="4400" b="1" u="sng" dirty="0"/>
          </a:p>
          <a:p>
            <a:pPr algn="ctr"/>
            <a:endParaRPr lang="en-US" sz="4400" b="1" u="sng" dirty="0"/>
          </a:p>
          <a:p>
            <a:pPr algn="ctr"/>
            <a:endParaRPr lang="en-US" sz="4400" b="1" u="sng" dirty="0"/>
          </a:p>
          <a:p>
            <a:pPr algn="ctr"/>
            <a:r>
              <a:rPr lang="en-US" sz="2800" dirty="0"/>
              <a:t>All images &amp; and text are copied directly from this Manual</a:t>
            </a:r>
          </a:p>
          <a:p>
            <a:pPr algn="ctr"/>
            <a:r>
              <a:rPr lang="en-US" sz="2800" dirty="0"/>
              <a:t> Part 3 Rule 6</a:t>
            </a:r>
          </a:p>
          <a:p>
            <a:pPr algn="ctr"/>
            <a:endParaRPr lang="en-US" sz="2800" b="1" u="sng" dirty="0"/>
          </a:p>
        </p:txBody>
      </p:sp>
    </p:spTree>
    <p:extLst>
      <p:ext uri="{BB962C8B-B14F-4D97-AF65-F5344CB8AC3E}">
        <p14:creationId xmlns:p14="http://schemas.microsoft.com/office/powerpoint/2010/main" val="221293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785269" y="1384300"/>
            <a:ext cx="8686800" cy="5069863"/>
          </a:xfrm>
          <a:prstGeom prst="rect">
            <a:avLst/>
          </a:prstGeom>
        </p:spPr>
      </p:pic>
      <p:sp>
        <p:nvSpPr>
          <p:cNvPr id="5" name="object 5"/>
          <p:cNvSpPr txBox="1"/>
          <p:nvPr/>
        </p:nvSpPr>
        <p:spPr>
          <a:xfrm>
            <a:off x="2480469" y="6603112"/>
            <a:ext cx="9296400" cy="2177519"/>
          </a:xfrm>
          <a:prstGeom prst="rect">
            <a:avLst/>
          </a:prstGeom>
        </p:spPr>
        <p:txBody>
          <a:bodyPr vert="horz" wrap="square" lIns="0" tIns="22860" rIns="0" bIns="0" rtlCol="0">
            <a:spAutoFit/>
          </a:bodyPr>
          <a:lstStyle/>
          <a:p>
            <a:pPr marL="12700" marR="5080" algn="just">
              <a:spcBef>
                <a:spcPts val="180"/>
              </a:spcBef>
            </a:pPr>
            <a:r>
              <a:rPr sz="2800" b="1" spc="-10" dirty="0">
                <a:latin typeface="Arial"/>
                <a:cs typeface="Arial"/>
              </a:rPr>
              <a:t>6-1-</a:t>
            </a:r>
            <a:r>
              <a:rPr sz="2800" b="1" dirty="0">
                <a:latin typeface="Arial"/>
                <a:cs typeface="Arial"/>
              </a:rPr>
              <a:t>1</a:t>
            </a:r>
            <a:r>
              <a:rPr sz="2800" b="1" spc="-25" dirty="0">
                <a:latin typeface="Arial"/>
                <a:cs typeface="Arial"/>
              </a:rPr>
              <a:t> </a:t>
            </a:r>
            <a:r>
              <a:rPr sz="2800" dirty="0">
                <a:latin typeface="Arial"/>
                <a:cs typeface="Arial"/>
              </a:rPr>
              <a:t>If</a:t>
            </a:r>
            <a:r>
              <a:rPr sz="2800" spc="-25" dirty="0">
                <a:latin typeface="Arial"/>
                <a:cs typeface="Arial"/>
              </a:rPr>
              <a:t> </a:t>
            </a:r>
            <a:r>
              <a:rPr sz="2800" dirty="0">
                <a:latin typeface="Arial"/>
                <a:cs typeface="Arial"/>
              </a:rPr>
              <a:t>a</a:t>
            </a:r>
            <a:r>
              <a:rPr sz="2800" spc="-30" dirty="0">
                <a:latin typeface="Arial"/>
                <a:cs typeface="Arial"/>
              </a:rPr>
              <a:t> </a:t>
            </a:r>
            <a:r>
              <a:rPr sz="2800" dirty="0">
                <a:latin typeface="Arial"/>
                <a:cs typeface="Arial"/>
              </a:rPr>
              <a:t>pitcher</a:t>
            </a:r>
            <a:r>
              <a:rPr sz="2800" spc="-30" dirty="0">
                <a:latin typeface="Arial"/>
                <a:cs typeface="Arial"/>
              </a:rPr>
              <a:t> </a:t>
            </a:r>
            <a:r>
              <a:rPr sz="2800" dirty="0">
                <a:latin typeface="Arial"/>
                <a:cs typeface="Arial"/>
              </a:rPr>
              <a:t>is</a:t>
            </a:r>
            <a:r>
              <a:rPr sz="2800" spc="-25" dirty="0">
                <a:latin typeface="Arial"/>
                <a:cs typeface="Arial"/>
              </a:rPr>
              <a:t> </a:t>
            </a:r>
            <a:r>
              <a:rPr sz="2800" spc="-10" dirty="0">
                <a:latin typeface="Arial"/>
                <a:cs typeface="Arial"/>
              </a:rPr>
              <a:t>ambidextrous,</a:t>
            </a:r>
            <a:r>
              <a:rPr sz="2800" spc="-30" dirty="0">
                <a:latin typeface="Arial"/>
                <a:cs typeface="Arial"/>
              </a:rPr>
              <a:t> </a:t>
            </a:r>
            <a:r>
              <a:rPr sz="2800" dirty="0">
                <a:latin typeface="Arial"/>
                <a:cs typeface="Arial"/>
              </a:rPr>
              <a:t>the</a:t>
            </a:r>
            <a:r>
              <a:rPr sz="2800" spc="-25" dirty="0">
                <a:latin typeface="Arial"/>
                <a:cs typeface="Arial"/>
              </a:rPr>
              <a:t> </a:t>
            </a:r>
            <a:r>
              <a:rPr sz="2800" spc="-10" dirty="0">
                <a:latin typeface="Arial"/>
                <a:cs typeface="Arial"/>
              </a:rPr>
              <a:t>umpire</a:t>
            </a:r>
            <a:r>
              <a:rPr sz="2800" spc="-25" dirty="0">
                <a:latin typeface="Arial"/>
                <a:cs typeface="Arial"/>
              </a:rPr>
              <a:t> </a:t>
            </a:r>
            <a:r>
              <a:rPr sz="2800" spc="-10" dirty="0">
                <a:latin typeface="Arial"/>
                <a:cs typeface="Arial"/>
              </a:rPr>
              <a:t>shall</a:t>
            </a:r>
            <a:r>
              <a:rPr sz="2800" spc="-25" dirty="0">
                <a:latin typeface="Arial"/>
                <a:cs typeface="Arial"/>
              </a:rPr>
              <a:t> </a:t>
            </a:r>
            <a:r>
              <a:rPr sz="2800" spc="-10" dirty="0">
                <a:latin typeface="Arial"/>
                <a:cs typeface="Arial"/>
              </a:rPr>
              <a:t>require</a:t>
            </a:r>
            <a:r>
              <a:rPr sz="2800" spc="-25" dirty="0">
                <a:latin typeface="Arial"/>
                <a:cs typeface="Arial"/>
              </a:rPr>
              <a:t> </a:t>
            </a:r>
            <a:r>
              <a:rPr sz="2800" dirty="0">
                <a:latin typeface="Arial"/>
                <a:cs typeface="Arial"/>
              </a:rPr>
              <a:t>the</a:t>
            </a:r>
            <a:r>
              <a:rPr sz="2800" spc="-25" dirty="0">
                <a:latin typeface="Arial"/>
                <a:cs typeface="Arial"/>
              </a:rPr>
              <a:t> </a:t>
            </a:r>
            <a:r>
              <a:rPr sz="2800" dirty="0">
                <a:latin typeface="Arial"/>
                <a:cs typeface="Arial"/>
              </a:rPr>
              <a:t>pitcher</a:t>
            </a:r>
            <a:r>
              <a:rPr sz="2800" spc="-30" dirty="0">
                <a:latin typeface="Arial"/>
                <a:cs typeface="Arial"/>
              </a:rPr>
              <a:t> </a:t>
            </a:r>
            <a:r>
              <a:rPr sz="2800" dirty="0">
                <a:latin typeface="Arial"/>
                <a:cs typeface="Arial"/>
              </a:rPr>
              <a:t>to</a:t>
            </a:r>
            <a:r>
              <a:rPr sz="2800" spc="-25" dirty="0">
                <a:latin typeface="Arial"/>
                <a:cs typeface="Arial"/>
              </a:rPr>
              <a:t> </a:t>
            </a:r>
            <a:r>
              <a:rPr sz="2800" dirty="0">
                <a:latin typeface="Arial"/>
                <a:cs typeface="Arial"/>
              </a:rPr>
              <a:t>face</a:t>
            </a:r>
            <a:r>
              <a:rPr sz="2800" spc="-25" dirty="0">
                <a:latin typeface="Arial"/>
                <a:cs typeface="Arial"/>
              </a:rPr>
              <a:t> </a:t>
            </a:r>
            <a:r>
              <a:rPr sz="2800" dirty="0">
                <a:latin typeface="Arial"/>
                <a:cs typeface="Arial"/>
              </a:rPr>
              <a:t>a</a:t>
            </a:r>
            <a:r>
              <a:rPr sz="2800" spc="-30" dirty="0">
                <a:latin typeface="Arial"/>
                <a:cs typeface="Arial"/>
              </a:rPr>
              <a:t> </a:t>
            </a:r>
            <a:r>
              <a:rPr sz="2800" dirty="0">
                <a:latin typeface="Arial"/>
                <a:cs typeface="Arial"/>
              </a:rPr>
              <a:t>batter</a:t>
            </a:r>
            <a:r>
              <a:rPr sz="2800" spc="-25" dirty="0">
                <a:latin typeface="Arial"/>
                <a:cs typeface="Arial"/>
              </a:rPr>
              <a:t> </a:t>
            </a:r>
            <a:r>
              <a:rPr sz="2800" dirty="0">
                <a:latin typeface="Arial"/>
                <a:cs typeface="Arial"/>
              </a:rPr>
              <a:t>as</a:t>
            </a:r>
            <a:r>
              <a:rPr sz="2800" spc="-30" dirty="0">
                <a:latin typeface="Arial"/>
                <a:cs typeface="Arial"/>
              </a:rPr>
              <a:t> </a:t>
            </a:r>
            <a:r>
              <a:rPr sz="2800" dirty="0">
                <a:latin typeface="Arial"/>
                <a:cs typeface="Arial"/>
              </a:rPr>
              <a:t>either</a:t>
            </a:r>
            <a:r>
              <a:rPr sz="2800" spc="-25" dirty="0">
                <a:latin typeface="Arial"/>
                <a:cs typeface="Arial"/>
              </a:rPr>
              <a:t> </a:t>
            </a:r>
            <a:r>
              <a:rPr sz="2800" dirty="0">
                <a:latin typeface="Arial"/>
                <a:cs typeface="Arial"/>
              </a:rPr>
              <a:t>a</a:t>
            </a:r>
            <a:r>
              <a:rPr sz="2800" spc="-25" dirty="0">
                <a:latin typeface="Arial"/>
                <a:cs typeface="Arial"/>
              </a:rPr>
              <a:t> </a:t>
            </a:r>
            <a:r>
              <a:rPr sz="2800" dirty="0">
                <a:latin typeface="Arial"/>
                <a:cs typeface="Arial"/>
              </a:rPr>
              <a:t>left-</a:t>
            </a:r>
            <a:r>
              <a:rPr sz="2800" spc="-25" dirty="0">
                <a:latin typeface="Arial"/>
                <a:cs typeface="Arial"/>
              </a:rPr>
              <a:t> </a:t>
            </a:r>
            <a:r>
              <a:rPr sz="2800" spc="-10" dirty="0">
                <a:latin typeface="Arial"/>
                <a:cs typeface="Arial"/>
              </a:rPr>
              <a:t>handed</a:t>
            </a:r>
            <a:r>
              <a:rPr sz="2800" spc="-25" dirty="0">
                <a:latin typeface="Arial"/>
                <a:cs typeface="Arial"/>
              </a:rPr>
              <a:t> </a:t>
            </a:r>
            <a:r>
              <a:rPr sz="2800" dirty="0">
                <a:latin typeface="Arial"/>
                <a:cs typeface="Arial"/>
              </a:rPr>
              <a:t>pitcher</a:t>
            </a:r>
            <a:r>
              <a:rPr sz="2800" spc="-25" dirty="0">
                <a:latin typeface="Arial"/>
                <a:cs typeface="Arial"/>
              </a:rPr>
              <a:t> </a:t>
            </a:r>
            <a:r>
              <a:rPr sz="2800" dirty="0">
                <a:latin typeface="Arial"/>
                <a:cs typeface="Arial"/>
              </a:rPr>
              <a:t>or</a:t>
            </a:r>
            <a:r>
              <a:rPr sz="2800" spc="-30" dirty="0">
                <a:latin typeface="Arial"/>
                <a:cs typeface="Arial"/>
              </a:rPr>
              <a:t> </a:t>
            </a:r>
            <a:r>
              <a:rPr sz="2800" dirty="0">
                <a:latin typeface="Arial"/>
                <a:cs typeface="Arial"/>
              </a:rPr>
              <a:t>right-</a:t>
            </a:r>
            <a:r>
              <a:rPr sz="2800" spc="-25" dirty="0">
                <a:latin typeface="Arial"/>
                <a:cs typeface="Arial"/>
              </a:rPr>
              <a:t> </a:t>
            </a:r>
            <a:r>
              <a:rPr sz="2800" spc="-10" dirty="0">
                <a:latin typeface="Arial"/>
                <a:cs typeface="Arial"/>
              </a:rPr>
              <a:t>handed</a:t>
            </a:r>
            <a:r>
              <a:rPr sz="2800" spc="-25" dirty="0">
                <a:latin typeface="Arial"/>
                <a:cs typeface="Arial"/>
              </a:rPr>
              <a:t> </a:t>
            </a:r>
            <a:r>
              <a:rPr sz="2800" dirty="0">
                <a:latin typeface="Arial"/>
                <a:cs typeface="Arial"/>
              </a:rPr>
              <a:t>pitcher,</a:t>
            </a:r>
            <a:r>
              <a:rPr sz="2800" spc="-30" dirty="0">
                <a:latin typeface="Arial"/>
                <a:cs typeface="Arial"/>
              </a:rPr>
              <a:t> </a:t>
            </a:r>
            <a:r>
              <a:rPr sz="2800" dirty="0">
                <a:latin typeface="Arial"/>
                <a:cs typeface="Arial"/>
              </a:rPr>
              <a:t>but</a:t>
            </a:r>
            <a:r>
              <a:rPr sz="2800" spc="-25" dirty="0">
                <a:latin typeface="Arial"/>
                <a:cs typeface="Arial"/>
              </a:rPr>
              <a:t> </a:t>
            </a:r>
            <a:r>
              <a:rPr sz="2800" dirty="0">
                <a:latin typeface="Arial"/>
                <a:cs typeface="Arial"/>
              </a:rPr>
              <a:t>not</a:t>
            </a:r>
            <a:r>
              <a:rPr sz="2800" spc="-30" dirty="0">
                <a:latin typeface="Arial"/>
                <a:cs typeface="Arial"/>
              </a:rPr>
              <a:t> </a:t>
            </a:r>
            <a:r>
              <a:rPr sz="2800" dirty="0">
                <a:latin typeface="Arial"/>
                <a:cs typeface="Arial"/>
              </a:rPr>
              <a:t>both.</a:t>
            </a:r>
            <a:r>
              <a:rPr sz="2800" spc="-30" dirty="0">
                <a:latin typeface="Arial"/>
                <a:cs typeface="Arial"/>
              </a:rPr>
              <a:t> </a:t>
            </a:r>
            <a:r>
              <a:rPr sz="2800" dirty="0">
                <a:latin typeface="Arial"/>
                <a:cs typeface="Arial"/>
              </a:rPr>
              <a:t>This</a:t>
            </a:r>
            <a:r>
              <a:rPr sz="2800" spc="-25" dirty="0">
                <a:latin typeface="Arial"/>
                <a:cs typeface="Arial"/>
              </a:rPr>
              <a:t> </a:t>
            </a:r>
            <a:r>
              <a:rPr sz="2800" dirty="0">
                <a:latin typeface="Arial"/>
                <a:cs typeface="Arial"/>
              </a:rPr>
              <a:t>pitcher</a:t>
            </a:r>
            <a:r>
              <a:rPr sz="2800" spc="-30" dirty="0">
                <a:latin typeface="Arial"/>
                <a:cs typeface="Arial"/>
              </a:rPr>
              <a:t> </a:t>
            </a:r>
            <a:r>
              <a:rPr sz="2800" spc="-10" dirty="0">
                <a:latin typeface="Arial"/>
                <a:cs typeface="Arial"/>
              </a:rPr>
              <a:t>would</a:t>
            </a:r>
            <a:r>
              <a:rPr sz="2800" spc="-25" dirty="0">
                <a:latin typeface="Arial"/>
                <a:cs typeface="Arial"/>
              </a:rPr>
              <a:t> </a:t>
            </a:r>
            <a:r>
              <a:rPr sz="2800" dirty="0">
                <a:latin typeface="Arial"/>
                <a:cs typeface="Arial"/>
              </a:rPr>
              <a:t>not</a:t>
            </a:r>
            <a:r>
              <a:rPr sz="2800" spc="-25" dirty="0">
                <a:latin typeface="Arial"/>
                <a:cs typeface="Arial"/>
              </a:rPr>
              <a:t> </a:t>
            </a:r>
            <a:r>
              <a:rPr sz="2800" dirty="0">
                <a:latin typeface="Arial"/>
                <a:cs typeface="Arial"/>
              </a:rPr>
              <a:t>be</a:t>
            </a:r>
            <a:r>
              <a:rPr sz="2800" spc="-30" dirty="0">
                <a:latin typeface="Arial"/>
                <a:cs typeface="Arial"/>
              </a:rPr>
              <a:t> </a:t>
            </a:r>
            <a:r>
              <a:rPr sz="2800" spc="-10" dirty="0">
                <a:latin typeface="Arial"/>
                <a:cs typeface="Arial"/>
              </a:rPr>
              <a:t>allowed</a:t>
            </a:r>
            <a:r>
              <a:rPr sz="2800" spc="-25" dirty="0">
                <a:latin typeface="Arial"/>
                <a:cs typeface="Arial"/>
              </a:rPr>
              <a:t> to</a:t>
            </a:r>
            <a:r>
              <a:rPr sz="2800" spc="500" dirty="0">
                <a:latin typeface="Arial"/>
                <a:cs typeface="Arial"/>
              </a:rPr>
              <a:t> </a:t>
            </a:r>
            <a:r>
              <a:rPr sz="2800" spc="-10" dirty="0">
                <a:latin typeface="Arial"/>
                <a:cs typeface="Arial"/>
              </a:rPr>
              <a:t>switch</a:t>
            </a:r>
            <a:r>
              <a:rPr sz="2800" spc="-25" dirty="0">
                <a:latin typeface="Arial"/>
                <a:cs typeface="Arial"/>
              </a:rPr>
              <a:t> </a:t>
            </a:r>
            <a:r>
              <a:rPr sz="2800" dirty="0">
                <a:latin typeface="Arial"/>
                <a:cs typeface="Arial"/>
              </a:rPr>
              <a:t>hands</a:t>
            </a:r>
            <a:r>
              <a:rPr sz="2800" spc="-20" dirty="0">
                <a:latin typeface="Arial"/>
                <a:cs typeface="Arial"/>
              </a:rPr>
              <a:t> </a:t>
            </a:r>
            <a:r>
              <a:rPr sz="2800" spc="-10" dirty="0">
                <a:latin typeface="Arial"/>
                <a:cs typeface="Arial"/>
              </a:rPr>
              <a:t>during</a:t>
            </a:r>
            <a:r>
              <a:rPr sz="2800" spc="-20" dirty="0">
                <a:latin typeface="Arial"/>
                <a:cs typeface="Arial"/>
              </a:rPr>
              <a:t> </a:t>
            </a:r>
            <a:r>
              <a:rPr sz="2800" dirty="0">
                <a:latin typeface="Arial"/>
                <a:cs typeface="Arial"/>
              </a:rPr>
              <a:t>the</a:t>
            </a:r>
            <a:r>
              <a:rPr sz="2800" spc="-25" dirty="0">
                <a:latin typeface="Arial"/>
                <a:cs typeface="Arial"/>
              </a:rPr>
              <a:t> </a:t>
            </a:r>
            <a:r>
              <a:rPr sz="2800" spc="-10" dirty="0">
                <a:latin typeface="Arial"/>
                <a:cs typeface="Arial"/>
              </a:rPr>
              <a:t>middle</a:t>
            </a:r>
            <a:r>
              <a:rPr sz="2800" spc="-25" dirty="0">
                <a:latin typeface="Arial"/>
                <a:cs typeface="Arial"/>
              </a:rPr>
              <a:t> </a:t>
            </a:r>
            <a:r>
              <a:rPr sz="2800" dirty="0">
                <a:latin typeface="Arial"/>
                <a:cs typeface="Arial"/>
              </a:rPr>
              <a:t>of</a:t>
            </a:r>
            <a:r>
              <a:rPr sz="2800" spc="-20" dirty="0">
                <a:latin typeface="Arial"/>
                <a:cs typeface="Arial"/>
              </a:rPr>
              <a:t> </a:t>
            </a:r>
            <a:r>
              <a:rPr sz="2800" dirty="0">
                <a:latin typeface="Arial"/>
                <a:cs typeface="Arial"/>
              </a:rPr>
              <a:t>a</a:t>
            </a:r>
            <a:r>
              <a:rPr sz="2800" spc="-25" dirty="0">
                <a:latin typeface="Arial"/>
                <a:cs typeface="Arial"/>
              </a:rPr>
              <a:t> </a:t>
            </a:r>
            <a:r>
              <a:rPr sz="2800" dirty="0">
                <a:latin typeface="Arial"/>
                <a:cs typeface="Arial"/>
              </a:rPr>
              <a:t>batter’s</a:t>
            </a:r>
            <a:r>
              <a:rPr sz="2800" spc="-20" dirty="0">
                <a:latin typeface="Arial"/>
                <a:cs typeface="Arial"/>
              </a:rPr>
              <a:t> </a:t>
            </a:r>
            <a:r>
              <a:rPr sz="2800" spc="-10" dirty="0">
                <a:latin typeface="Arial"/>
                <a:cs typeface="Arial"/>
              </a:rPr>
              <a:t>plate</a:t>
            </a:r>
            <a:r>
              <a:rPr sz="2800" spc="-25" dirty="0">
                <a:latin typeface="Arial"/>
                <a:cs typeface="Arial"/>
              </a:rPr>
              <a:t> </a:t>
            </a:r>
            <a:r>
              <a:rPr sz="2800" spc="-10" dirty="0">
                <a:latin typeface="Arial"/>
                <a:cs typeface="Arial"/>
              </a:rPr>
              <a:t>appearance.</a:t>
            </a:r>
            <a:endParaRPr sz="28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6">
            <a:extLst>
              <a:ext uri="{FF2B5EF4-FFF2-40B4-BE49-F238E27FC236}">
                <a16:creationId xmlns:a16="http://schemas.microsoft.com/office/drawing/2014/main" id="{8A04F3C3-2B94-7672-7AC4-E17C212A77F1}"/>
              </a:ext>
            </a:extLst>
          </p:cNvPr>
          <p:cNvPicPr/>
          <p:nvPr/>
        </p:nvPicPr>
        <p:blipFill>
          <a:blip r:embed="rId2" cstate="print"/>
          <a:stretch>
            <a:fillRect/>
          </a:stretch>
        </p:blipFill>
        <p:spPr>
          <a:xfrm>
            <a:off x="3396775" y="1155700"/>
            <a:ext cx="7529195" cy="5430379"/>
          </a:xfrm>
          <a:prstGeom prst="rect">
            <a:avLst/>
          </a:prstGeom>
        </p:spPr>
      </p:pic>
      <p:sp>
        <p:nvSpPr>
          <p:cNvPr id="4" name="TextBox 3">
            <a:extLst>
              <a:ext uri="{FF2B5EF4-FFF2-40B4-BE49-F238E27FC236}">
                <a16:creationId xmlns:a16="http://schemas.microsoft.com/office/drawing/2014/main" id="{7EEC98EA-B0E1-E94B-43CE-4FA31029EBD7}"/>
              </a:ext>
            </a:extLst>
          </p:cNvPr>
          <p:cNvSpPr txBox="1"/>
          <p:nvPr/>
        </p:nvSpPr>
        <p:spPr>
          <a:xfrm>
            <a:off x="2480469" y="7251700"/>
            <a:ext cx="8382000" cy="2215991"/>
          </a:xfrm>
          <a:prstGeom prst="rect">
            <a:avLst/>
          </a:prstGeom>
          <a:noFill/>
        </p:spPr>
        <p:txBody>
          <a:bodyPr wrap="square" rtlCol="0">
            <a:spAutoFit/>
          </a:bodyPr>
          <a:lstStyle/>
          <a:p>
            <a:r>
              <a:rPr lang="en-US" sz="2400" b="1" spc="-10" dirty="0">
                <a:latin typeface="Arial"/>
                <a:cs typeface="Arial"/>
              </a:rPr>
              <a:t>6-1-</a:t>
            </a:r>
            <a:r>
              <a:rPr lang="en-US" sz="2400" b="1" dirty="0">
                <a:latin typeface="Arial"/>
                <a:cs typeface="Arial"/>
              </a:rPr>
              <a:t>1,</a:t>
            </a:r>
            <a:r>
              <a:rPr lang="en-US" sz="2400" b="1" spc="-30" dirty="0">
                <a:latin typeface="Arial"/>
                <a:cs typeface="Arial"/>
              </a:rPr>
              <a:t> </a:t>
            </a:r>
            <a:r>
              <a:rPr lang="en-US" sz="2400" b="1" spc="-10" dirty="0">
                <a:latin typeface="Arial"/>
                <a:cs typeface="Arial"/>
              </a:rPr>
              <a:t>6-1-</a:t>
            </a:r>
            <a:r>
              <a:rPr lang="en-US" sz="2400" b="1" dirty="0">
                <a:latin typeface="Arial"/>
                <a:cs typeface="Arial"/>
              </a:rPr>
              <a:t>2,</a:t>
            </a:r>
            <a:r>
              <a:rPr lang="en-US" sz="2400" b="1" spc="-20" dirty="0">
                <a:latin typeface="Arial"/>
                <a:cs typeface="Arial"/>
              </a:rPr>
              <a:t> </a:t>
            </a:r>
            <a:r>
              <a:rPr lang="en-US" sz="2400" b="1" spc="-10" dirty="0">
                <a:latin typeface="Arial"/>
                <a:cs typeface="Arial"/>
              </a:rPr>
              <a:t>6-1-</a:t>
            </a:r>
            <a:r>
              <a:rPr lang="en-US" sz="2400" b="1" dirty="0">
                <a:latin typeface="Arial"/>
                <a:cs typeface="Arial"/>
              </a:rPr>
              <a:t>3</a:t>
            </a:r>
            <a:r>
              <a:rPr lang="en-US" sz="2400" b="1" spc="-20" dirty="0">
                <a:latin typeface="Arial"/>
                <a:cs typeface="Arial"/>
              </a:rPr>
              <a:t> </a:t>
            </a:r>
            <a:r>
              <a:rPr lang="en-US" sz="2400" dirty="0">
                <a:latin typeface="Arial"/>
                <a:cs typeface="Arial"/>
              </a:rPr>
              <a:t>No</a:t>
            </a:r>
            <a:r>
              <a:rPr lang="en-US" sz="2400" spc="-25" dirty="0">
                <a:latin typeface="Arial"/>
                <a:cs typeface="Arial"/>
              </a:rPr>
              <a:t> </a:t>
            </a:r>
            <a:r>
              <a:rPr lang="en-US" sz="2400" dirty="0">
                <a:latin typeface="Arial"/>
                <a:cs typeface="Arial"/>
              </a:rPr>
              <a:t>longer</a:t>
            </a:r>
            <a:r>
              <a:rPr lang="en-US" sz="2400" spc="-20" dirty="0">
                <a:latin typeface="Arial"/>
                <a:cs typeface="Arial"/>
              </a:rPr>
              <a:t> </a:t>
            </a:r>
            <a:r>
              <a:rPr lang="en-US" sz="2400" dirty="0">
                <a:latin typeface="Arial"/>
                <a:cs typeface="Arial"/>
              </a:rPr>
              <a:t>will</a:t>
            </a:r>
            <a:r>
              <a:rPr lang="en-US" sz="2400" spc="-20" dirty="0">
                <a:latin typeface="Arial"/>
                <a:cs typeface="Arial"/>
              </a:rPr>
              <a:t> </a:t>
            </a:r>
            <a:r>
              <a:rPr lang="en-US" sz="2400" dirty="0">
                <a:latin typeface="Arial"/>
                <a:cs typeface="Arial"/>
              </a:rPr>
              <a:t>umpires</a:t>
            </a:r>
            <a:r>
              <a:rPr lang="en-US" sz="2400" spc="-20" dirty="0">
                <a:latin typeface="Arial"/>
                <a:cs typeface="Arial"/>
              </a:rPr>
              <a:t> </a:t>
            </a:r>
            <a:r>
              <a:rPr lang="en-US" sz="2400" spc="-10" dirty="0">
                <a:latin typeface="Arial"/>
                <a:cs typeface="Arial"/>
              </a:rPr>
              <a:t>need</a:t>
            </a:r>
            <a:r>
              <a:rPr lang="en-US" sz="2400" spc="-20" dirty="0">
                <a:latin typeface="Arial"/>
                <a:cs typeface="Arial"/>
              </a:rPr>
              <a:t> </a:t>
            </a:r>
            <a:r>
              <a:rPr lang="en-US" sz="2400" dirty="0">
                <a:latin typeface="Arial"/>
                <a:cs typeface="Arial"/>
              </a:rPr>
              <a:t>to</a:t>
            </a:r>
            <a:r>
              <a:rPr lang="en-US" sz="2400" spc="-20" dirty="0">
                <a:latin typeface="Arial"/>
                <a:cs typeface="Arial"/>
              </a:rPr>
              <a:t> </a:t>
            </a:r>
            <a:r>
              <a:rPr lang="en-US" sz="2400" spc="-10" dirty="0">
                <a:latin typeface="Arial"/>
                <a:cs typeface="Arial"/>
              </a:rPr>
              <a:t>enforce</a:t>
            </a:r>
            <a:r>
              <a:rPr lang="en-US" sz="2400" spc="-20" dirty="0">
                <a:latin typeface="Arial"/>
                <a:cs typeface="Arial"/>
              </a:rPr>
              <a:t> </a:t>
            </a:r>
            <a:r>
              <a:rPr lang="en-US" sz="2400" spc="-10" dirty="0">
                <a:latin typeface="Arial"/>
                <a:cs typeface="Arial"/>
              </a:rPr>
              <a:t>penalties</a:t>
            </a:r>
            <a:r>
              <a:rPr lang="en-US" sz="2400" spc="-25" dirty="0">
                <a:latin typeface="Arial"/>
                <a:cs typeface="Arial"/>
              </a:rPr>
              <a:t> </a:t>
            </a:r>
            <a:r>
              <a:rPr lang="en-US" sz="2400" dirty="0">
                <a:latin typeface="Arial"/>
                <a:cs typeface="Arial"/>
              </a:rPr>
              <a:t>against</a:t>
            </a:r>
            <a:r>
              <a:rPr lang="en-US" sz="2400" spc="-20" dirty="0">
                <a:latin typeface="Arial"/>
                <a:cs typeface="Arial"/>
              </a:rPr>
              <a:t> </a:t>
            </a:r>
            <a:r>
              <a:rPr lang="en-US" sz="2400" dirty="0">
                <a:latin typeface="Arial"/>
                <a:cs typeface="Arial"/>
              </a:rPr>
              <a:t>pitchers</a:t>
            </a:r>
            <a:r>
              <a:rPr lang="en-US" sz="2400" spc="-20" dirty="0">
                <a:latin typeface="Arial"/>
                <a:cs typeface="Arial"/>
              </a:rPr>
              <a:t> </a:t>
            </a:r>
            <a:r>
              <a:rPr lang="en-US" sz="2400" dirty="0">
                <a:latin typeface="Arial"/>
                <a:cs typeface="Arial"/>
              </a:rPr>
              <a:t>for</a:t>
            </a:r>
            <a:r>
              <a:rPr lang="en-US" sz="2400" spc="-20" dirty="0">
                <a:latin typeface="Arial"/>
                <a:cs typeface="Arial"/>
              </a:rPr>
              <a:t> </a:t>
            </a:r>
            <a:r>
              <a:rPr lang="en-US" sz="2400" spc="-10" dirty="0">
                <a:latin typeface="Arial"/>
                <a:cs typeface="Arial"/>
              </a:rPr>
              <a:t>using</a:t>
            </a:r>
            <a:r>
              <a:rPr lang="en-US" sz="2400" spc="-20" dirty="0">
                <a:latin typeface="Arial"/>
                <a:cs typeface="Arial"/>
              </a:rPr>
              <a:t> </a:t>
            </a:r>
            <a:r>
              <a:rPr lang="en-US" sz="2400" dirty="0">
                <a:latin typeface="Arial"/>
                <a:cs typeface="Arial"/>
              </a:rPr>
              <a:t>the</a:t>
            </a:r>
            <a:r>
              <a:rPr lang="en-US" sz="2400" spc="-25" dirty="0">
                <a:latin typeface="Arial"/>
                <a:cs typeface="Arial"/>
              </a:rPr>
              <a:t> </a:t>
            </a:r>
            <a:r>
              <a:rPr lang="en-US" sz="2400" dirty="0">
                <a:latin typeface="Arial"/>
                <a:cs typeface="Arial"/>
              </a:rPr>
              <a:t>“hybrid”</a:t>
            </a:r>
            <a:r>
              <a:rPr lang="en-US" sz="2400" spc="-20" dirty="0">
                <a:latin typeface="Arial"/>
                <a:cs typeface="Arial"/>
              </a:rPr>
              <a:t> </a:t>
            </a:r>
            <a:r>
              <a:rPr lang="en-US" sz="2400" spc="-10" dirty="0">
                <a:latin typeface="Arial"/>
                <a:cs typeface="Arial"/>
              </a:rPr>
              <a:t>pitching</a:t>
            </a:r>
            <a:r>
              <a:rPr lang="en-US" sz="2400" spc="-20" dirty="0">
                <a:latin typeface="Arial"/>
                <a:cs typeface="Arial"/>
              </a:rPr>
              <a:t> </a:t>
            </a:r>
            <a:r>
              <a:rPr lang="en-US" sz="2400" spc="-10" dirty="0">
                <a:latin typeface="Arial"/>
                <a:cs typeface="Arial"/>
              </a:rPr>
              <a:t>stance</a:t>
            </a:r>
            <a:r>
              <a:rPr lang="en-US" sz="2400" spc="-20" dirty="0">
                <a:latin typeface="Arial"/>
                <a:cs typeface="Arial"/>
              </a:rPr>
              <a:t> </a:t>
            </a:r>
            <a:r>
              <a:rPr lang="en-US" sz="2400" dirty="0">
                <a:latin typeface="Arial"/>
                <a:cs typeface="Arial"/>
              </a:rPr>
              <a:t>that</a:t>
            </a:r>
            <a:r>
              <a:rPr lang="en-US" sz="2400" spc="-20" dirty="0">
                <a:latin typeface="Arial"/>
                <a:cs typeface="Arial"/>
              </a:rPr>
              <a:t> </a:t>
            </a:r>
            <a:r>
              <a:rPr lang="en-US" sz="2400" spc="-10" dirty="0">
                <a:latin typeface="Arial"/>
                <a:cs typeface="Arial"/>
              </a:rPr>
              <a:t>combined</a:t>
            </a:r>
            <a:r>
              <a:rPr lang="en-US" sz="2400" spc="-20" dirty="0">
                <a:latin typeface="Arial"/>
                <a:cs typeface="Arial"/>
              </a:rPr>
              <a:t> </a:t>
            </a:r>
            <a:r>
              <a:rPr lang="en-US" sz="2400" dirty="0">
                <a:latin typeface="Arial"/>
                <a:cs typeface="Arial"/>
              </a:rPr>
              <a:t>elements</a:t>
            </a:r>
            <a:r>
              <a:rPr lang="en-US" sz="2400" spc="-20" dirty="0">
                <a:latin typeface="Arial"/>
                <a:cs typeface="Arial"/>
              </a:rPr>
              <a:t> </a:t>
            </a:r>
            <a:r>
              <a:rPr lang="en-US" sz="2400" dirty="0">
                <a:latin typeface="Arial"/>
                <a:cs typeface="Arial"/>
              </a:rPr>
              <a:t>of</a:t>
            </a:r>
            <a:r>
              <a:rPr lang="en-US" sz="2400" spc="-20" dirty="0">
                <a:latin typeface="Arial"/>
                <a:cs typeface="Arial"/>
              </a:rPr>
              <a:t> </a:t>
            </a:r>
            <a:r>
              <a:rPr lang="en-US" sz="2400" dirty="0">
                <a:latin typeface="Arial"/>
                <a:cs typeface="Arial"/>
              </a:rPr>
              <a:t>the</a:t>
            </a:r>
            <a:r>
              <a:rPr lang="en-US" sz="2400" spc="-25" dirty="0">
                <a:latin typeface="Arial"/>
                <a:cs typeface="Arial"/>
              </a:rPr>
              <a:t> </a:t>
            </a:r>
            <a:r>
              <a:rPr lang="en-US" sz="2400" spc="-10" dirty="0">
                <a:latin typeface="Arial"/>
                <a:cs typeface="Arial"/>
              </a:rPr>
              <a:t>windup</a:t>
            </a:r>
            <a:r>
              <a:rPr lang="en-US" sz="2400" spc="-20" dirty="0">
                <a:latin typeface="Arial"/>
                <a:cs typeface="Arial"/>
              </a:rPr>
              <a:t> </a:t>
            </a:r>
            <a:r>
              <a:rPr lang="en-US" sz="2400" dirty="0">
                <a:latin typeface="Arial"/>
                <a:cs typeface="Arial"/>
              </a:rPr>
              <a:t>and</a:t>
            </a:r>
            <a:r>
              <a:rPr lang="en-US" sz="2400" spc="-20" dirty="0">
                <a:latin typeface="Arial"/>
                <a:cs typeface="Arial"/>
              </a:rPr>
              <a:t> </a:t>
            </a:r>
            <a:r>
              <a:rPr lang="en-US" sz="2400" dirty="0">
                <a:latin typeface="Arial"/>
                <a:cs typeface="Arial"/>
              </a:rPr>
              <a:t>set</a:t>
            </a:r>
            <a:r>
              <a:rPr lang="en-US" sz="2400" spc="-25" dirty="0">
                <a:latin typeface="Arial"/>
                <a:cs typeface="Arial"/>
              </a:rPr>
              <a:t> </a:t>
            </a:r>
            <a:r>
              <a:rPr lang="en-US" sz="2400" spc="-10" dirty="0">
                <a:latin typeface="Arial"/>
                <a:cs typeface="Arial"/>
              </a:rPr>
              <a:t>positions,</a:t>
            </a:r>
            <a:r>
              <a:rPr lang="en-US" sz="2400" spc="-25" dirty="0">
                <a:latin typeface="Arial"/>
                <a:cs typeface="Arial"/>
              </a:rPr>
              <a:t> </a:t>
            </a:r>
            <a:r>
              <a:rPr lang="en-US" sz="2400" dirty="0">
                <a:latin typeface="Arial"/>
                <a:cs typeface="Arial"/>
              </a:rPr>
              <a:t>as</a:t>
            </a:r>
            <a:r>
              <a:rPr lang="en-US" sz="2400" spc="-25" dirty="0">
                <a:latin typeface="Arial"/>
                <a:cs typeface="Arial"/>
              </a:rPr>
              <a:t> </a:t>
            </a:r>
            <a:r>
              <a:rPr lang="en-US" sz="2400" spc="-10" dirty="0">
                <a:latin typeface="Arial"/>
                <a:cs typeface="Arial"/>
              </a:rPr>
              <a:t>such</a:t>
            </a:r>
            <a:r>
              <a:rPr lang="en-US" sz="2400" spc="-20" dirty="0">
                <a:latin typeface="Arial"/>
                <a:cs typeface="Arial"/>
              </a:rPr>
              <a:t> </a:t>
            </a:r>
            <a:r>
              <a:rPr lang="en-US" sz="2400" spc="-50" dirty="0">
                <a:latin typeface="Arial"/>
                <a:cs typeface="Arial"/>
              </a:rPr>
              <a:t>a</a:t>
            </a:r>
            <a:r>
              <a:rPr lang="en-US" sz="2400" spc="500" dirty="0">
                <a:latin typeface="Arial"/>
                <a:cs typeface="Arial"/>
              </a:rPr>
              <a:t> </a:t>
            </a:r>
            <a:r>
              <a:rPr lang="en-US" sz="2400" spc="-10" dirty="0">
                <a:latin typeface="Arial"/>
                <a:cs typeface="Arial"/>
              </a:rPr>
              <a:t>stance</a:t>
            </a:r>
            <a:r>
              <a:rPr lang="en-US" sz="2400" spc="-25" dirty="0">
                <a:latin typeface="Arial"/>
                <a:cs typeface="Arial"/>
              </a:rPr>
              <a:t> </a:t>
            </a:r>
            <a:r>
              <a:rPr lang="en-US" sz="2400" dirty="0">
                <a:latin typeface="Arial"/>
                <a:cs typeface="Arial"/>
              </a:rPr>
              <a:t>no</a:t>
            </a:r>
            <a:r>
              <a:rPr lang="en-US" sz="2400" spc="-25" dirty="0">
                <a:latin typeface="Arial"/>
                <a:cs typeface="Arial"/>
              </a:rPr>
              <a:t> </a:t>
            </a:r>
            <a:r>
              <a:rPr lang="en-US" sz="2400" dirty="0">
                <a:latin typeface="Arial"/>
                <a:cs typeface="Arial"/>
              </a:rPr>
              <a:t>longer</a:t>
            </a:r>
            <a:r>
              <a:rPr lang="en-US" sz="2400" spc="-20" dirty="0">
                <a:latin typeface="Arial"/>
                <a:cs typeface="Arial"/>
              </a:rPr>
              <a:t> </a:t>
            </a:r>
            <a:r>
              <a:rPr lang="en-US" sz="2400" dirty="0">
                <a:latin typeface="Arial"/>
                <a:cs typeface="Arial"/>
              </a:rPr>
              <a:t>exists</a:t>
            </a:r>
            <a:r>
              <a:rPr lang="en-US" sz="2400" spc="-25" dirty="0">
                <a:latin typeface="Arial"/>
                <a:cs typeface="Arial"/>
              </a:rPr>
              <a:t> </a:t>
            </a:r>
            <a:r>
              <a:rPr lang="en-US" sz="2400" dirty="0">
                <a:latin typeface="Arial"/>
                <a:cs typeface="Arial"/>
              </a:rPr>
              <a:t>by</a:t>
            </a:r>
            <a:r>
              <a:rPr lang="en-US" sz="2400" spc="-25" dirty="0">
                <a:latin typeface="Arial"/>
                <a:cs typeface="Arial"/>
              </a:rPr>
              <a:t> </a:t>
            </a:r>
            <a:r>
              <a:rPr lang="en-US" sz="2400" spc="-10" dirty="0">
                <a:latin typeface="Arial"/>
                <a:cs typeface="Arial"/>
              </a:rPr>
              <a:t>definition</a:t>
            </a:r>
            <a:r>
              <a:rPr lang="en-US" sz="2400" spc="-25" dirty="0">
                <a:latin typeface="Arial"/>
                <a:cs typeface="Arial"/>
              </a:rPr>
              <a:t> </a:t>
            </a:r>
            <a:r>
              <a:rPr lang="en-US" sz="2400" spc="-10" dirty="0">
                <a:latin typeface="Arial"/>
                <a:cs typeface="Arial"/>
              </a:rPr>
              <a:t>according</a:t>
            </a:r>
            <a:r>
              <a:rPr lang="en-US" sz="2400" spc="-25" dirty="0">
                <a:latin typeface="Arial"/>
                <a:cs typeface="Arial"/>
              </a:rPr>
              <a:t> </a:t>
            </a:r>
            <a:r>
              <a:rPr lang="en-US" sz="2400" dirty="0">
                <a:latin typeface="Arial"/>
                <a:cs typeface="Arial"/>
              </a:rPr>
              <a:t>to</a:t>
            </a:r>
            <a:r>
              <a:rPr lang="en-US" sz="2400" spc="-20" dirty="0">
                <a:latin typeface="Arial"/>
                <a:cs typeface="Arial"/>
              </a:rPr>
              <a:t> </a:t>
            </a:r>
            <a:r>
              <a:rPr lang="en-US" sz="2400" dirty="0">
                <a:latin typeface="Arial"/>
                <a:cs typeface="Arial"/>
              </a:rPr>
              <a:t>NFHS</a:t>
            </a:r>
            <a:r>
              <a:rPr lang="en-US" sz="2400" spc="-25" dirty="0">
                <a:latin typeface="Arial"/>
                <a:cs typeface="Arial"/>
              </a:rPr>
              <a:t> </a:t>
            </a:r>
            <a:r>
              <a:rPr lang="en-US" sz="2400" spc="-10" dirty="0">
                <a:latin typeface="Arial"/>
                <a:cs typeface="Arial"/>
              </a:rPr>
              <a:t>rules.</a:t>
            </a:r>
            <a:endParaRPr lang="en-US" sz="2400" dirty="0">
              <a:latin typeface="Arial"/>
              <a:cs typeface="Arial"/>
            </a:endParaRPr>
          </a:p>
          <a:p>
            <a:endParaRPr lang="en-US" dirty="0"/>
          </a:p>
        </p:txBody>
      </p:sp>
    </p:spTree>
    <p:extLst>
      <p:ext uri="{BB962C8B-B14F-4D97-AF65-F5344CB8AC3E}">
        <p14:creationId xmlns:p14="http://schemas.microsoft.com/office/powerpoint/2010/main" val="18580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3E271624-DC48-263B-1C0E-5A0E25EDCC42}"/>
              </a:ext>
            </a:extLst>
          </p:cNvPr>
          <p:cNvPicPr/>
          <p:nvPr/>
        </p:nvPicPr>
        <p:blipFill>
          <a:blip r:embed="rId2" cstate="print"/>
          <a:stretch>
            <a:fillRect/>
          </a:stretch>
        </p:blipFill>
        <p:spPr>
          <a:xfrm>
            <a:off x="1032669" y="2298700"/>
            <a:ext cx="12752396" cy="7086600"/>
          </a:xfrm>
          <a:prstGeom prst="rect">
            <a:avLst/>
          </a:prstGeom>
        </p:spPr>
      </p:pic>
      <p:sp>
        <p:nvSpPr>
          <p:cNvPr id="4" name="object 5">
            <a:extLst>
              <a:ext uri="{FF2B5EF4-FFF2-40B4-BE49-F238E27FC236}">
                <a16:creationId xmlns:a16="http://schemas.microsoft.com/office/drawing/2014/main" id="{74D6D4EE-95F6-FF72-8D0B-F180616874DE}"/>
              </a:ext>
            </a:extLst>
          </p:cNvPr>
          <p:cNvSpPr txBox="1"/>
          <p:nvPr/>
        </p:nvSpPr>
        <p:spPr>
          <a:xfrm>
            <a:off x="1947069" y="469900"/>
            <a:ext cx="10591800" cy="1131079"/>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6-1-</a:t>
            </a:r>
            <a:r>
              <a:rPr sz="2400" b="1" dirty="0">
                <a:latin typeface="Arial"/>
                <a:cs typeface="Arial"/>
              </a:rPr>
              <a:t>2</a:t>
            </a:r>
            <a:r>
              <a:rPr sz="2400" b="1" spc="-30" dirty="0">
                <a:latin typeface="Arial"/>
                <a:cs typeface="Arial"/>
              </a:rPr>
              <a:t> </a:t>
            </a:r>
            <a:r>
              <a:rPr sz="2400" dirty="0">
                <a:latin typeface="Arial"/>
                <a:cs typeface="Arial"/>
              </a:rPr>
              <a:t>A</a:t>
            </a:r>
            <a:r>
              <a:rPr sz="2400" spc="-35" dirty="0">
                <a:latin typeface="Arial"/>
                <a:cs typeface="Arial"/>
              </a:rPr>
              <a:t> </a:t>
            </a:r>
            <a:r>
              <a:rPr sz="2400" dirty="0">
                <a:latin typeface="Arial"/>
                <a:cs typeface="Arial"/>
              </a:rPr>
              <a:t>pitcher</a:t>
            </a:r>
            <a:r>
              <a:rPr sz="2400" spc="-30" dirty="0">
                <a:latin typeface="Arial"/>
                <a:cs typeface="Arial"/>
              </a:rPr>
              <a:t> </a:t>
            </a:r>
            <a:r>
              <a:rPr sz="2400" dirty="0">
                <a:latin typeface="Arial"/>
                <a:cs typeface="Arial"/>
              </a:rPr>
              <a:t>assumes</a:t>
            </a:r>
            <a:r>
              <a:rPr sz="2400" spc="-30" dirty="0">
                <a:latin typeface="Arial"/>
                <a:cs typeface="Arial"/>
              </a:rPr>
              <a:t> </a:t>
            </a:r>
            <a:r>
              <a:rPr sz="2400" dirty="0">
                <a:latin typeface="Arial"/>
                <a:cs typeface="Arial"/>
              </a:rPr>
              <a:t>the</a:t>
            </a:r>
            <a:r>
              <a:rPr sz="2400" spc="-35" dirty="0">
                <a:latin typeface="Arial"/>
                <a:cs typeface="Arial"/>
              </a:rPr>
              <a:t> </a:t>
            </a:r>
            <a:r>
              <a:rPr sz="2400" spc="-10" dirty="0">
                <a:latin typeface="Arial"/>
                <a:cs typeface="Arial"/>
              </a:rPr>
              <a:t>windup</a:t>
            </a:r>
            <a:r>
              <a:rPr sz="2400" spc="-30" dirty="0">
                <a:latin typeface="Arial"/>
                <a:cs typeface="Arial"/>
              </a:rPr>
              <a:t> </a:t>
            </a:r>
            <a:r>
              <a:rPr sz="2400" spc="-10" dirty="0">
                <a:latin typeface="Arial"/>
                <a:cs typeface="Arial"/>
              </a:rPr>
              <a:t>position</a:t>
            </a:r>
            <a:r>
              <a:rPr sz="2400" spc="-30" dirty="0">
                <a:latin typeface="Arial"/>
                <a:cs typeface="Arial"/>
              </a:rPr>
              <a:t> </a:t>
            </a:r>
            <a:r>
              <a:rPr sz="2400" spc="-10" dirty="0">
                <a:latin typeface="Arial"/>
                <a:cs typeface="Arial"/>
              </a:rPr>
              <a:t>when</a:t>
            </a:r>
            <a:r>
              <a:rPr sz="2400" spc="-30" dirty="0">
                <a:latin typeface="Arial"/>
                <a:cs typeface="Arial"/>
              </a:rPr>
              <a:t> </a:t>
            </a:r>
            <a:r>
              <a:rPr sz="2400" dirty="0">
                <a:latin typeface="Arial"/>
                <a:cs typeface="Arial"/>
              </a:rPr>
              <a:t>his</a:t>
            </a:r>
            <a:r>
              <a:rPr sz="2400" spc="-35" dirty="0">
                <a:latin typeface="Arial"/>
                <a:cs typeface="Arial"/>
              </a:rPr>
              <a:t> </a:t>
            </a:r>
            <a:r>
              <a:rPr sz="2400" dirty="0">
                <a:latin typeface="Arial"/>
                <a:cs typeface="Arial"/>
              </a:rPr>
              <a:t>hands</a:t>
            </a:r>
            <a:r>
              <a:rPr sz="2400" spc="-30" dirty="0">
                <a:latin typeface="Arial"/>
                <a:cs typeface="Arial"/>
              </a:rPr>
              <a:t> </a:t>
            </a:r>
            <a:r>
              <a:rPr sz="2400" dirty="0">
                <a:latin typeface="Arial"/>
                <a:cs typeface="Arial"/>
              </a:rPr>
              <a:t>are:</a:t>
            </a:r>
            <a:r>
              <a:rPr sz="2400" spc="-3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together</a:t>
            </a:r>
            <a:r>
              <a:rPr sz="2400" spc="-25"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front</a:t>
            </a:r>
            <a:r>
              <a:rPr sz="2400" spc="-30" dirty="0">
                <a:latin typeface="Arial"/>
                <a:cs typeface="Arial"/>
              </a:rPr>
              <a:t> </a:t>
            </a:r>
            <a:r>
              <a:rPr sz="2400" dirty="0">
                <a:latin typeface="Arial"/>
                <a:cs typeface="Arial"/>
              </a:rPr>
              <a:t>of</a:t>
            </a:r>
            <a:r>
              <a:rPr sz="2400" spc="-3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body;</a:t>
            </a:r>
            <a:r>
              <a:rPr sz="2400" spc="-30" dirty="0">
                <a:latin typeface="Arial"/>
                <a:cs typeface="Arial"/>
              </a:rPr>
              <a:t> </a:t>
            </a:r>
            <a:r>
              <a:rPr sz="2400" dirty="0">
                <a:latin typeface="Arial"/>
                <a:cs typeface="Arial"/>
              </a:rPr>
              <a:t>(b)</a:t>
            </a:r>
            <a:r>
              <a:rPr sz="2400" spc="-35" dirty="0">
                <a:latin typeface="Arial"/>
                <a:cs typeface="Arial"/>
              </a:rPr>
              <a:t> </a:t>
            </a:r>
            <a:r>
              <a:rPr sz="2400" spc="-10" dirty="0">
                <a:latin typeface="Arial"/>
                <a:cs typeface="Arial"/>
              </a:rPr>
              <a:t>both</a:t>
            </a:r>
            <a:r>
              <a:rPr sz="2400" spc="-30" dirty="0">
                <a:latin typeface="Arial"/>
                <a:cs typeface="Arial"/>
              </a:rPr>
              <a:t> </a:t>
            </a:r>
            <a:r>
              <a:rPr sz="2400" dirty="0">
                <a:latin typeface="Arial"/>
                <a:cs typeface="Arial"/>
              </a:rPr>
              <a:t>hands</a:t>
            </a:r>
            <a:r>
              <a:rPr sz="2400" spc="-30" dirty="0">
                <a:latin typeface="Arial"/>
                <a:cs typeface="Arial"/>
              </a:rPr>
              <a:t> </a:t>
            </a:r>
            <a:r>
              <a:rPr sz="2400" dirty="0">
                <a:latin typeface="Arial"/>
                <a:cs typeface="Arial"/>
              </a:rPr>
              <a:t>are</a:t>
            </a:r>
            <a:r>
              <a:rPr sz="2400" spc="-30" dirty="0">
                <a:latin typeface="Arial"/>
                <a:cs typeface="Arial"/>
              </a:rPr>
              <a:t> </a:t>
            </a:r>
            <a:r>
              <a:rPr sz="2400" dirty="0">
                <a:latin typeface="Arial"/>
                <a:cs typeface="Arial"/>
              </a:rPr>
              <a:t>at</a:t>
            </a:r>
            <a:r>
              <a:rPr sz="2400" spc="-30" dirty="0">
                <a:latin typeface="Arial"/>
                <a:cs typeface="Arial"/>
              </a:rPr>
              <a:t> </a:t>
            </a:r>
            <a:r>
              <a:rPr sz="2400" dirty="0">
                <a:latin typeface="Arial"/>
                <a:cs typeface="Arial"/>
              </a:rPr>
              <a:t>his</a:t>
            </a:r>
            <a:r>
              <a:rPr sz="2400" spc="-35" dirty="0">
                <a:latin typeface="Arial"/>
                <a:cs typeface="Arial"/>
              </a:rPr>
              <a:t> </a:t>
            </a:r>
            <a:r>
              <a:rPr sz="2400" dirty="0">
                <a:latin typeface="Arial"/>
                <a:cs typeface="Arial"/>
              </a:rPr>
              <a:t>side;</a:t>
            </a:r>
            <a:r>
              <a:rPr sz="2400" spc="-35" dirty="0">
                <a:latin typeface="Arial"/>
                <a:cs typeface="Arial"/>
              </a:rPr>
              <a:t> </a:t>
            </a:r>
            <a:r>
              <a:rPr sz="2400" dirty="0">
                <a:latin typeface="Arial"/>
                <a:cs typeface="Arial"/>
              </a:rPr>
              <a:t>(c)</a:t>
            </a:r>
            <a:r>
              <a:rPr sz="2400" spc="-30" dirty="0">
                <a:latin typeface="Arial"/>
                <a:cs typeface="Arial"/>
              </a:rPr>
              <a:t> </a:t>
            </a:r>
            <a:r>
              <a:rPr sz="2400" dirty="0">
                <a:latin typeface="Arial"/>
                <a:cs typeface="Arial"/>
              </a:rPr>
              <a:t>either</a:t>
            </a:r>
            <a:r>
              <a:rPr sz="2400" spc="-30" dirty="0">
                <a:latin typeface="Arial"/>
                <a:cs typeface="Arial"/>
              </a:rPr>
              <a:t> </a:t>
            </a:r>
            <a:r>
              <a:rPr sz="2400" spc="-10" dirty="0">
                <a:latin typeface="Arial"/>
                <a:cs typeface="Arial"/>
              </a:rPr>
              <a:t>hand</a:t>
            </a:r>
            <a:r>
              <a:rPr sz="2400" spc="-30" dirty="0">
                <a:latin typeface="Arial"/>
                <a:cs typeface="Arial"/>
              </a:rPr>
              <a:t> </a:t>
            </a:r>
            <a:r>
              <a:rPr sz="2400" dirty="0">
                <a:latin typeface="Arial"/>
                <a:cs typeface="Arial"/>
              </a:rPr>
              <a:t>is</a:t>
            </a:r>
            <a:r>
              <a:rPr sz="2400" spc="-35"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front</a:t>
            </a:r>
            <a:r>
              <a:rPr sz="2400" spc="-30" dirty="0">
                <a:latin typeface="Arial"/>
                <a:cs typeface="Arial"/>
              </a:rPr>
              <a:t> </a:t>
            </a:r>
            <a:r>
              <a:rPr sz="2400" dirty="0">
                <a:latin typeface="Arial"/>
                <a:cs typeface="Arial"/>
              </a:rPr>
              <a:t>of</a:t>
            </a:r>
            <a:r>
              <a:rPr sz="2400" spc="-30"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body</a:t>
            </a:r>
            <a:r>
              <a:rPr sz="2400" spc="-30" dirty="0">
                <a:latin typeface="Arial"/>
                <a:cs typeface="Arial"/>
              </a:rPr>
              <a:t> </a:t>
            </a:r>
            <a:r>
              <a:rPr sz="2400" dirty="0">
                <a:latin typeface="Arial"/>
                <a:cs typeface="Arial"/>
              </a:rPr>
              <a:t>and</a:t>
            </a:r>
            <a:r>
              <a:rPr sz="2400" spc="-3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other</a:t>
            </a:r>
            <a:r>
              <a:rPr sz="2400" spc="-35" dirty="0">
                <a:latin typeface="Arial"/>
                <a:cs typeface="Arial"/>
              </a:rPr>
              <a:t> </a:t>
            </a:r>
            <a:r>
              <a:rPr sz="2400" spc="-10" dirty="0">
                <a:latin typeface="Arial"/>
                <a:cs typeface="Arial"/>
              </a:rPr>
              <a:t>hand</a:t>
            </a:r>
            <a:r>
              <a:rPr sz="2400" spc="-25" dirty="0">
                <a:latin typeface="Arial"/>
                <a:cs typeface="Arial"/>
              </a:rPr>
              <a:t> </a:t>
            </a:r>
            <a:r>
              <a:rPr sz="2400" dirty="0">
                <a:latin typeface="Arial"/>
                <a:cs typeface="Arial"/>
              </a:rPr>
              <a:t>is</a:t>
            </a:r>
            <a:r>
              <a:rPr sz="2400" spc="-30" dirty="0">
                <a:latin typeface="Arial"/>
                <a:cs typeface="Arial"/>
              </a:rPr>
              <a:t> </a:t>
            </a:r>
            <a:r>
              <a:rPr sz="2400" spc="-25" dirty="0">
                <a:latin typeface="Arial"/>
                <a:cs typeface="Arial"/>
              </a:rPr>
              <a:t>at</a:t>
            </a:r>
            <a:r>
              <a:rPr sz="2400" spc="500" dirty="0">
                <a:latin typeface="Arial"/>
                <a:cs typeface="Arial"/>
              </a:rPr>
              <a:t> </a:t>
            </a:r>
            <a:r>
              <a:rPr sz="2400" dirty="0">
                <a:latin typeface="Arial"/>
                <a:cs typeface="Arial"/>
              </a:rPr>
              <a:t>his</a:t>
            </a:r>
            <a:r>
              <a:rPr sz="2400" spc="-35" dirty="0">
                <a:latin typeface="Arial"/>
                <a:cs typeface="Arial"/>
              </a:rPr>
              <a:t> </a:t>
            </a:r>
            <a:r>
              <a:rPr sz="2400" spc="-10" dirty="0">
                <a:latin typeface="Arial"/>
                <a:cs typeface="Arial"/>
              </a:rPr>
              <a:t>side.</a:t>
            </a:r>
            <a:endParaRPr sz="2400" dirty="0">
              <a:latin typeface="Arial"/>
              <a:cs typeface="Arial"/>
            </a:endParaRPr>
          </a:p>
        </p:txBody>
      </p:sp>
    </p:spTree>
    <p:extLst>
      <p:ext uri="{BB962C8B-B14F-4D97-AF65-F5344CB8AC3E}">
        <p14:creationId xmlns:p14="http://schemas.microsoft.com/office/powerpoint/2010/main" val="101076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6">
            <a:extLst>
              <a:ext uri="{FF2B5EF4-FFF2-40B4-BE49-F238E27FC236}">
                <a16:creationId xmlns:a16="http://schemas.microsoft.com/office/drawing/2014/main" id="{F1EFA5A6-A965-8F6B-545B-71E8D1B98649}"/>
              </a:ext>
            </a:extLst>
          </p:cNvPr>
          <p:cNvPicPr/>
          <p:nvPr/>
        </p:nvPicPr>
        <p:blipFill>
          <a:blip r:embed="rId2" cstate="print"/>
          <a:stretch>
            <a:fillRect/>
          </a:stretch>
        </p:blipFill>
        <p:spPr>
          <a:xfrm>
            <a:off x="2480469" y="1154458"/>
            <a:ext cx="9220200" cy="3270073"/>
          </a:xfrm>
          <a:prstGeom prst="rect">
            <a:avLst/>
          </a:prstGeom>
        </p:spPr>
      </p:pic>
      <p:pic>
        <p:nvPicPr>
          <p:cNvPr id="3" name="object 2">
            <a:extLst>
              <a:ext uri="{FF2B5EF4-FFF2-40B4-BE49-F238E27FC236}">
                <a16:creationId xmlns:a16="http://schemas.microsoft.com/office/drawing/2014/main" id="{35219D3A-8B38-6D29-0E85-8B2B1CFE0F7D}"/>
              </a:ext>
            </a:extLst>
          </p:cNvPr>
          <p:cNvPicPr/>
          <p:nvPr/>
        </p:nvPicPr>
        <p:blipFill>
          <a:blip r:embed="rId3" cstate="print"/>
          <a:stretch>
            <a:fillRect/>
          </a:stretch>
        </p:blipFill>
        <p:spPr>
          <a:xfrm>
            <a:off x="2632869" y="5762346"/>
            <a:ext cx="9220200" cy="3546270"/>
          </a:xfrm>
          <a:prstGeom prst="rect">
            <a:avLst/>
          </a:prstGeom>
        </p:spPr>
      </p:pic>
      <p:sp>
        <p:nvSpPr>
          <p:cNvPr id="4" name="object 3">
            <a:extLst>
              <a:ext uri="{FF2B5EF4-FFF2-40B4-BE49-F238E27FC236}">
                <a16:creationId xmlns:a16="http://schemas.microsoft.com/office/drawing/2014/main" id="{C38CDE59-92D7-FEBE-0AD3-79AD8272D6B8}"/>
              </a:ext>
            </a:extLst>
          </p:cNvPr>
          <p:cNvSpPr txBox="1"/>
          <p:nvPr/>
        </p:nvSpPr>
        <p:spPr>
          <a:xfrm>
            <a:off x="1413669" y="4631267"/>
            <a:ext cx="12039600" cy="1131079"/>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6-1-</a:t>
            </a:r>
            <a:r>
              <a:rPr sz="2400" b="1" dirty="0">
                <a:latin typeface="Arial"/>
                <a:cs typeface="Arial"/>
              </a:rPr>
              <a:t>2</a:t>
            </a:r>
            <a:r>
              <a:rPr sz="2400" b="1" spc="-25" dirty="0">
                <a:latin typeface="Arial"/>
                <a:cs typeface="Arial"/>
              </a:rPr>
              <a:t> </a:t>
            </a:r>
            <a:r>
              <a:rPr sz="2400" spc="-10" dirty="0">
                <a:latin typeface="Arial"/>
                <a:cs typeface="Arial"/>
              </a:rPr>
              <a:t>During</a:t>
            </a:r>
            <a:r>
              <a:rPr sz="2400" spc="-30" dirty="0">
                <a:latin typeface="Arial"/>
                <a:cs typeface="Arial"/>
              </a:rPr>
              <a:t> </a:t>
            </a:r>
            <a:r>
              <a:rPr sz="2400" dirty="0">
                <a:latin typeface="Arial"/>
                <a:cs typeface="Arial"/>
              </a:rPr>
              <a:t>delivery</a:t>
            </a:r>
            <a:r>
              <a:rPr sz="2400" spc="-25" dirty="0">
                <a:latin typeface="Arial"/>
                <a:cs typeface="Arial"/>
              </a:rPr>
              <a:t> </a:t>
            </a:r>
            <a:r>
              <a:rPr sz="2400" dirty="0">
                <a:latin typeface="Arial"/>
                <a:cs typeface="Arial"/>
              </a:rPr>
              <a:t>from</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windup</a:t>
            </a:r>
            <a:r>
              <a:rPr sz="2400" spc="-25" dirty="0">
                <a:latin typeface="Arial"/>
                <a:cs typeface="Arial"/>
              </a:rPr>
              <a:t> </a:t>
            </a:r>
            <a:r>
              <a:rPr sz="2400" spc="-10" dirty="0">
                <a:latin typeface="Arial"/>
                <a:cs typeface="Arial"/>
              </a:rPr>
              <a:t>position,</a:t>
            </a:r>
            <a:r>
              <a:rPr sz="2400" spc="-3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may</a:t>
            </a:r>
            <a:r>
              <a:rPr sz="2400" spc="-20" dirty="0">
                <a:latin typeface="Arial"/>
                <a:cs typeface="Arial"/>
              </a:rPr>
              <a:t> </a:t>
            </a:r>
            <a:r>
              <a:rPr sz="2400" dirty="0">
                <a:latin typeface="Arial"/>
                <a:cs typeface="Arial"/>
              </a:rPr>
              <a:t>lift</a:t>
            </a:r>
            <a:r>
              <a:rPr sz="2400" spc="-30" dirty="0">
                <a:latin typeface="Arial"/>
                <a:cs typeface="Arial"/>
              </a:rPr>
              <a:t> </a:t>
            </a:r>
            <a:r>
              <a:rPr sz="2400" dirty="0">
                <a:latin typeface="Arial"/>
                <a:cs typeface="Arial"/>
              </a:rPr>
              <a:t>his</a:t>
            </a:r>
            <a:r>
              <a:rPr sz="2400" spc="-25" dirty="0">
                <a:latin typeface="Arial"/>
                <a:cs typeface="Arial"/>
              </a:rPr>
              <a:t> </a:t>
            </a:r>
            <a:r>
              <a:rPr sz="2400" spc="-10" dirty="0">
                <a:latin typeface="Arial"/>
                <a:cs typeface="Arial"/>
              </a:rPr>
              <a:t>nonpivot</a:t>
            </a:r>
            <a:r>
              <a:rPr sz="2400" spc="-30" dirty="0">
                <a:latin typeface="Arial"/>
                <a:cs typeface="Arial"/>
              </a:rPr>
              <a:t> </a:t>
            </a:r>
            <a:r>
              <a:rPr sz="2400" dirty="0">
                <a:latin typeface="Arial"/>
                <a:cs typeface="Arial"/>
              </a:rPr>
              <a:t>foot</a:t>
            </a:r>
            <a:r>
              <a:rPr sz="2400" spc="-30" dirty="0">
                <a:latin typeface="Arial"/>
                <a:cs typeface="Arial"/>
              </a:rPr>
              <a:t> </a:t>
            </a:r>
            <a:r>
              <a:rPr sz="2400" dirty="0">
                <a:latin typeface="Arial"/>
                <a:cs typeface="Arial"/>
              </a:rPr>
              <a:t>in</a:t>
            </a:r>
            <a:r>
              <a:rPr sz="2400" spc="-2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step</a:t>
            </a:r>
            <a:r>
              <a:rPr sz="2400" spc="-25" dirty="0">
                <a:latin typeface="Arial"/>
                <a:cs typeface="Arial"/>
              </a:rPr>
              <a:t> </a:t>
            </a:r>
            <a:r>
              <a:rPr sz="2400" spc="-10" dirty="0">
                <a:latin typeface="Arial"/>
                <a:cs typeface="Arial"/>
              </a:rPr>
              <a:t>forward,</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no</a:t>
            </a:r>
            <a:r>
              <a:rPr sz="2400" spc="-25" dirty="0">
                <a:latin typeface="Arial"/>
                <a:cs typeface="Arial"/>
              </a:rPr>
              <a:t> </a:t>
            </a:r>
            <a:r>
              <a:rPr sz="2400" dirty="0">
                <a:latin typeface="Arial"/>
                <a:cs typeface="Arial"/>
              </a:rPr>
              <a:t>other</a:t>
            </a:r>
            <a:r>
              <a:rPr sz="2400" spc="-25" dirty="0">
                <a:latin typeface="Arial"/>
                <a:cs typeface="Arial"/>
              </a:rPr>
              <a:t> </a:t>
            </a:r>
            <a:r>
              <a:rPr sz="2400" dirty="0">
                <a:latin typeface="Arial"/>
                <a:cs typeface="Arial"/>
              </a:rPr>
              <a:t>steps,</a:t>
            </a:r>
            <a:r>
              <a:rPr sz="2400" spc="-30" dirty="0">
                <a:latin typeface="Arial"/>
                <a:cs typeface="Arial"/>
              </a:rPr>
              <a:t> </a:t>
            </a:r>
            <a:r>
              <a:rPr sz="2400" dirty="0">
                <a:latin typeface="Arial"/>
                <a:cs typeface="Arial"/>
              </a:rPr>
              <a:t>and</a:t>
            </a:r>
            <a:r>
              <a:rPr sz="2400" spc="-25" dirty="0">
                <a:latin typeface="Arial"/>
                <a:cs typeface="Arial"/>
              </a:rPr>
              <a:t> </a:t>
            </a:r>
            <a:r>
              <a:rPr sz="2400" spc="-10" dirty="0">
                <a:latin typeface="Arial"/>
                <a:cs typeface="Arial"/>
              </a:rPr>
              <a:t>throw</a:t>
            </a:r>
            <a:r>
              <a:rPr sz="2400" spc="-2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a:t>
            </a:r>
            <a:r>
              <a:rPr sz="2400" spc="-25" dirty="0">
                <a:latin typeface="Arial"/>
                <a:cs typeface="Arial"/>
              </a:rPr>
              <a:t> </a:t>
            </a:r>
            <a:r>
              <a:rPr sz="2400" spc="-10" dirty="0">
                <a:latin typeface="Arial"/>
                <a:cs typeface="Arial"/>
              </a:rPr>
              <a:t>Once</a:t>
            </a:r>
            <a:r>
              <a:rPr sz="2400" spc="-30" dirty="0">
                <a:latin typeface="Arial"/>
                <a:cs typeface="Arial"/>
              </a:rPr>
              <a:t> </a:t>
            </a:r>
            <a:r>
              <a:rPr sz="2400" dirty="0">
                <a:latin typeface="Arial"/>
                <a:cs typeface="Arial"/>
              </a:rPr>
              <a:t>he</a:t>
            </a:r>
            <a:r>
              <a:rPr sz="2400" spc="-25" dirty="0">
                <a:latin typeface="Arial"/>
                <a:cs typeface="Arial"/>
              </a:rPr>
              <a:t> </a:t>
            </a:r>
            <a:r>
              <a:rPr sz="2400" dirty="0">
                <a:latin typeface="Arial"/>
                <a:cs typeface="Arial"/>
              </a:rPr>
              <a:t>has</a:t>
            </a:r>
            <a:r>
              <a:rPr sz="2400" spc="-25" dirty="0">
                <a:latin typeface="Arial"/>
                <a:cs typeface="Arial"/>
              </a:rPr>
              <a:t> </a:t>
            </a:r>
            <a:r>
              <a:rPr sz="2400" spc="-10" dirty="0">
                <a:latin typeface="Arial"/>
                <a:cs typeface="Arial"/>
              </a:rPr>
              <a:t>moved</a:t>
            </a:r>
            <a:r>
              <a:rPr sz="2400" spc="-25" dirty="0">
                <a:latin typeface="Arial"/>
                <a:cs typeface="Arial"/>
              </a:rPr>
              <a:t> </a:t>
            </a:r>
            <a:r>
              <a:rPr sz="2400" dirty="0">
                <a:latin typeface="Arial"/>
                <a:cs typeface="Arial"/>
              </a:rPr>
              <a:t>his</a:t>
            </a:r>
            <a:r>
              <a:rPr sz="2400" spc="-25" dirty="0">
                <a:latin typeface="Arial"/>
                <a:cs typeface="Arial"/>
              </a:rPr>
              <a:t> </a:t>
            </a:r>
            <a:r>
              <a:rPr sz="2400" dirty="0">
                <a:latin typeface="Arial"/>
                <a:cs typeface="Arial"/>
              </a:rPr>
              <a:t>non-</a:t>
            </a:r>
            <a:r>
              <a:rPr sz="2400" spc="-30" dirty="0">
                <a:latin typeface="Arial"/>
                <a:cs typeface="Arial"/>
              </a:rPr>
              <a:t> </a:t>
            </a:r>
            <a:r>
              <a:rPr sz="2400" dirty="0">
                <a:latin typeface="Arial"/>
                <a:cs typeface="Arial"/>
              </a:rPr>
              <a:t>pivot</a:t>
            </a:r>
            <a:r>
              <a:rPr sz="2400" spc="-30" dirty="0">
                <a:latin typeface="Arial"/>
                <a:cs typeface="Arial"/>
              </a:rPr>
              <a:t> </a:t>
            </a:r>
            <a:r>
              <a:rPr sz="2400" dirty="0">
                <a:latin typeface="Arial"/>
                <a:cs typeface="Arial"/>
              </a:rPr>
              <a:t>foot,</a:t>
            </a:r>
            <a:r>
              <a:rPr sz="2400" spc="-25" dirty="0">
                <a:latin typeface="Arial"/>
                <a:cs typeface="Arial"/>
              </a:rPr>
              <a:t> </a:t>
            </a:r>
            <a:r>
              <a:rPr sz="2400" dirty="0">
                <a:latin typeface="Arial"/>
                <a:cs typeface="Arial"/>
              </a:rPr>
              <a:t>he</a:t>
            </a:r>
            <a:r>
              <a:rPr sz="2400" spc="-25" dirty="0">
                <a:latin typeface="Arial"/>
                <a:cs typeface="Arial"/>
              </a:rPr>
              <a:t> is</a:t>
            </a:r>
            <a:r>
              <a:rPr sz="2400" spc="500" dirty="0">
                <a:latin typeface="Arial"/>
                <a:cs typeface="Arial"/>
              </a:rPr>
              <a:t> </a:t>
            </a:r>
            <a:r>
              <a:rPr sz="2400" spc="-10" dirty="0">
                <a:latin typeface="Arial"/>
                <a:cs typeface="Arial"/>
              </a:rPr>
              <a:t>committed</a:t>
            </a:r>
            <a:r>
              <a:rPr sz="2400" spc="-20" dirty="0">
                <a:latin typeface="Arial"/>
                <a:cs typeface="Arial"/>
              </a:rPr>
              <a:t> </a:t>
            </a:r>
            <a:r>
              <a:rPr sz="2400" dirty="0">
                <a:latin typeface="Arial"/>
                <a:cs typeface="Arial"/>
              </a:rPr>
              <a:t>to</a:t>
            </a:r>
            <a:r>
              <a:rPr sz="2400" spc="-15" dirty="0">
                <a:latin typeface="Arial"/>
                <a:cs typeface="Arial"/>
              </a:rPr>
              <a:t> </a:t>
            </a:r>
            <a:r>
              <a:rPr sz="2400" spc="-10" dirty="0">
                <a:latin typeface="Arial"/>
                <a:cs typeface="Arial"/>
              </a:rPr>
              <a:t>pitch.</a:t>
            </a:r>
            <a:endParaRPr sz="2400" dirty="0">
              <a:latin typeface="Arial"/>
              <a:cs typeface="Arial"/>
            </a:endParaRPr>
          </a:p>
        </p:txBody>
      </p:sp>
      <p:sp>
        <p:nvSpPr>
          <p:cNvPr id="6" name="TextBox 5">
            <a:extLst>
              <a:ext uri="{FF2B5EF4-FFF2-40B4-BE49-F238E27FC236}">
                <a16:creationId xmlns:a16="http://schemas.microsoft.com/office/drawing/2014/main" id="{A797DABE-13FD-85A5-AF77-1284F372D4CF}"/>
              </a:ext>
            </a:extLst>
          </p:cNvPr>
          <p:cNvSpPr txBox="1"/>
          <p:nvPr/>
        </p:nvSpPr>
        <p:spPr>
          <a:xfrm>
            <a:off x="1185069" y="241300"/>
            <a:ext cx="11811000" cy="830997"/>
          </a:xfrm>
          <a:prstGeom prst="rect">
            <a:avLst/>
          </a:prstGeom>
          <a:noFill/>
        </p:spPr>
        <p:txBody>
          <a:bodyPr wrap="square" rtlCol="0">
            <a:spAutoFit/>
          </a:bodyPr>
          <a:lstStyle/>
          <a:p>
            <a:pPr algn="just"/>
            <a:r>
              <a:rPr lang="en-US" sz="2400" b="1" dirty="0"/>
              <a:t>6-1-2 T</a:t>
            </a:r>
            <a:r>
              <a:rPr lang="en-US" sz="2400" dirty="0"/>
              <a:t>he windup is one of the two legal pitching positions. For the windup, the pitcher’s pivot foot is in contact with the pitcher’s plate and is not parallel to it.</a:t>
            </a:r>
          </a:p>
        </p:txBody>
      </p:sp>
    </p:spTree>
    <p:extLst>
      <p:ext uri="{BB962C8B-B14F-4D97-AF65-F5344CB8AC3E}">
        <p14:creationId xmlns:p14="http://schemas.microsoft.com/office/powerpoint/2010/main" val="305773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709A6153-7033-3198-3F8B-D09EEB378589}"/>
              </a:ext>
            </a:extLst>
          </p:cNvPr>
          <p:cNvPicPr/>
          <p:nvPr/>
        </p:nvPicPr>
        <p:blipFill>
          <a:blip r:embed="rId2" cstate="print"/>
          <a:stretch>
            <a:fillRect/>
          </a:stretch>
        </p:blipFill>
        <p:spPr>
          <a:xfrm>
            <a:off x="4461669" y="1528763"/>
            <a:ext cx="4744974" cy="3291204"/>
          </a:xfrm>
          <a:prstGeom prst="rect">
            <a:avLst/>
          </a:prstGeom>
        </p:spPr>
      </p:pic>
      <p:sp>
        <p:nvSpPr>
          <p:cNvPr id="3" name="object 5">
            <a:extLst>
              <a:ext uri="{FF2B5EF4-FFF2-40B4-BE49-F238E27FC236}">
                <a16:creationId xmlns:a16="http://schemas.microsoft.com/office/drawing/2014/main" id="{D4B9B8D6-8D7B-8404-7F2C-31066492C720}"/>
              </a:ext>
            </a:extLst>
          </p:cNvPr>
          <p:cNvSpPr txBox="1"/>
          <p:nvPr/>
        </p:nvSpPr>
        <p:spPr>
          <a:xfrm>
            <a:off x="1413669" y="546100"/>
            <a:ext cx="112014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2</a:t>
            </a:r>
            <a:r>
              <a:rPr sz="2400" b="1" spc="-25" dirty="0">
                <a:latin typeface="Arial"/>
                <a:cs typeface="Arial"/>
              </a:rPr>
              <a:t> </a:t>
            </a:r>
            <a:r>
              <a:rPr sz="2400" spc="-10" dirty="0">
                <a:latin typeface="Arial"/>
                <a:cs typeface="Arial"/>
              </a:rPr>
              <a:t>During</a:t>
            </a:r>
            <a:r>
              <a:rPr sz="2400" spc="-25" dirty="0">
                <a:latin typeface="Arial"/>
                <a:cs typeface="Arial"/>
              </a:rPr>
              <a:t> </a:t>
            </a:r>
            <a:r>
              <a:rPr sz="2400" dirty="0">
                <a:latin typeface="Arial"/>
                <a:cs typeface="Arial"/>
              </a:rPr>
              <a:t>delivery</a:t>
            </a:r>
            <a:r>
              <a:rPr sz="2400" spc="-25" dirty="0">
                <a:latin typeface="Arial"/>
                <a:cs typeface="Arial"/>
              </a:rPr>
              <a:t> </a:t>
            </a:r>
            <a:r>
              <a:rPr sz="2400" dirty="0">
                <a:latin typeface="Arial"/>
                <a:cs typeface="Arial"/>
              </a:rPr>
              <a:t>from</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windup</a:t>
            </a:r>
            <a:r>
              <a:rPr sz="2400" spc="-25" dirty="0">
                <a:latin typeface="Arial"/>
                <a:cs typeface="Arial"/>
              </a:rPr>
              <a:t> </a:t>
            </a:r>
            <a:r>
              <a:rPr sz="2400" spc="-10" dirty="0">
                <a:latin typeface="Arial"/>
                <a:cs typeface="Arial"/>
              </a:rPr>
              <a:t>position,</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0" dirty="0">
                <a:latin typeface="Arial"/>
                <a:cs typeface="Arial"/>
              </a:rPr>
              <a:t> </a:t>
            </a:r>
            <a:r>
              <a:rPr sz="2400" dirty="0">
                <a:latin typeface="Arial"/>
                <a:cs typeface="Arial"/>
              </a:rPr>
              <a:t>may</a:t>
            </a:r>
            <a:r>
              <a:rPr sz="2400" spc="-25" dirty="0">
                <a:latin typeface="Arial"/>
                <a:cs typeface="Arial"/>
              </a:rPr>
              <a:t> </a:t>
            </a:r>
            <a:r>
              <a:rPr sz="2400" spc="-10" dirty="0">
                <a:latin typeface="Arial"/>
                <a:cs typeface="Arial"/>
              </a:rPr>
              <a:t>begin</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pitching</a:t>
            </a:r>
            <a:r>
              <a:rPr sz="2400" spc="-25" dirty="0">
                <a:latin typeface="Arial"/>
                <a:cs typeface="Arial"/>
              </a:rPr>
              <a:t> </a:t>
            </a:r>
            <a:r>
              <a:rPr sz="2400" spc="-10" dirty="0">
                <a:latin typeface="Arial"/>
                <a:cs typeface="Arial"/>
              </a:rPr>
              <a:t>motion</a:t>
            </a:r>
            <a:r>
              <a:rPr sz="2400" spc="-20" dirty="0">
                <a:latin typeface="Arial"/>
                <a:cs typeface="Arial"/>
              </a:rPr>
              <a:t> </a:t>
            </a:r>
            <a:r>
              <a:rPr sz="2400" dirty="0">
                <a:latin typeface="Arial"/>
                <a:cs typeface="Arial"/>
              </a:rPr>
              <a:t>with</a:t>
            </a:r>
            <a:r>
              <a:rPr sz="2400" spc="-2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step</a:t>
            </a:r>
            <a:r>
              <a:rPr sz="2400" spc="-20" dirty="0">
                <a:latin typeface="Arial"/>
                <a:cs typeface="Arial"/>
              </a:rPr>
              <a:t> </a:t>
            </a:r>
            <a:r>
              <a:rPr sz="2400" spc="-10" dirty="0">
                <a:latin typeface="Arial"/>
                <a:cs typeface="Arial"/>
              </a:rPr>
              <a:t>backward.</a:t>
            </a:r>
            <a:r>
              <a:rPr sz="2400" spc="-30" dirty="0">
                <a:latin typeface="Arial"/>
                <a:cs typeface="Arial"/>
              </a:rPr>
              <a:t> </a:t>
            </a:r>
            <a:r>
              <a:rPr sz="2400" spc="-10" dirty="0">
                <a:latin typeface="Arial"/>
                <a:cs typeface="Arial"/>
              </a:rPr>
              <a:t>Once</a:t>
            </a:r>
            <a:r>
              <a:rPr sz="2400" spc="-20" dirty="0">
                <a:latin typeface="Arial"/>
                <a:cs typeface="Arial"/>
              </a:rPr>
              <a:t> </a:t>
            </a:r>
            <a:r>
              <a:rPr sz="2400" dirty="0">
                <a:latin typeface="Arial"/>
                <a:cs typeface="Arial"/>
              </a:rPr>
              <a:t>he</a:t>
            </a:r>
            <a:r>
              <a:rPr sz="2400" spc="-20" dirty="0">
                <a:latin typeface="Arial"/>
                <a:cs typeface="Arial"/>
              </a:rPr>
              <a:t> </a:t>
            </a:r>
            <a:r>
              <a:rPr sz="2400" dirty="0">
                <a:latin typeface="Arial"/>
                <a:cs typeface="Arial"/>
              </a:rPr>
              <a:t>has</a:t>
            </a:r>
            <a:r>
              <a:rPr sz="2400" spc="-30" dirty="0">
                <a:latin typeface="Arial"/>
                <a:cs typeface="Arial"/>
              </a:rPr>
              <a:t> </a:t>
            </a:r>
            <a:r>
              <a:rPr sz="2400" spc="-10" dirty="0">
                <a:latin typeface="Arial"/>
                <a:cs typeface="Arial"/>
              </a:rPr>
              <a:t>moved</a:t>
            </a:r>
            <a:r>
              <a:rPr sz="2400" spc="-20" dirty="0">
                <a:latin typeface="Arial"/>
                <a:cs typeface="Arial"/>
              </a:rPr>
              <a:t> </a:t>
            </a:r>
            <a:r>
              <a:rPr sz="2400" dirty="0">
                <a:latin typeface="Arial"/>
                <a:cs typeface="Arial"/>
              </a:rPr>
              <a:t>his</a:t>
            </a:r>
            <a:r>
              <a:rPr sz="2400" spc="-30" dirty="0">
                <a:latin typeface="Arial"/>
                <a:cs typeface="Arial"/>
              </a:rPr>
              <a:t> </a:t>
            </a:r>
            <a:r>
              <a:rPr sz="2400" dirty="0">
                <a:latin typeface="Arial"/>
                <a:cs typeface="Arial"/>
              </a:rPr>
              <a:t>non-</a:t>
            </a:r>
            <a:r>
              <a:rPr sz="2400" spc="-20" dirty="0">
                <a:latin typeface="Arial"/>
                <a:cs typeface="Arial"/>
              </a:rPr>
              <a:t> </a:t>
            </a:r>
            <a:r>
              <a:rPr sz="2400" dirty="0">
                <a:latin typeface="Arial"/>
                <a:cs typeface="Arial"/>
              </a:rPr>
              <a:t>pivot</a:t>
            </a:r>
            <a:r>
              <a:rPr sz="2400" spc="-25" dirty="0">
                <a:latin typeface="Arial"/>
                <a:cs typeface="Arial"/>
              </a:rPr>
              <a:t> </a:t>
            </a:r>
            <a:r>
              <a:rPr sz="2400" dirty="0">
                <a:latin typeface="Arial"/>
                <a:cs typeface="Arial"/>
              </a:rPr>
              <a:t>foot,</a:t>
            </a:r>
            <a:r>
              <a:rPr sz="2400" spc="-30" dirty="0">
                <a:latin typeface="Arial"/>
                <a:cs typeface="Arial"/>
              </a:rPr>
              <a:t> </a:t>
            </a:r>
            <a:r>
              <a:rPr sz="2400" dirty="0">
                <a:latin typeface="Arial"/>
                <a:cs typeface="Arial"/>
              </a:rPr>
              <a:t>he</a:t>
            </a:r>
            <a:r>
              <a:rPr sz="2400" spc="-20" dirty="0">
                <a:latin typeface="Arial"/>
                <a:cs typeface="Arial"/>
              </a:rPr>
              <a:t> </a:t>
            </a:r>
            <a:r>
              <a:rPr sz="2400" dirty="0">
                <a:latin typeface="Arial"/>
                <a:cs typeface="Arial"/>
              </a:rPr>
              <a:t>is</a:t>
            </a:r>
            <a:r>
              <a:rPr sz="2400" spc="-30" dirty="0">
                <a:latin typeface="Arial"/>
                <a:cs typeface="Arial"/>
              </a:rPr>
              <a:t> </a:t>
            </a:r>
            <a:r>
              <a:rPr sz="2400" spc="-10" dirty="0">
                <a:latin typeface="Arial"/>
                <a:cs typeface="Arial"/>
              </a:rPr>
              <a:t>committed</a:t>
            </a:r>
            <a:r>
              <a:rPr sz="2400" spc="-20" dirty="0">
                <a:latin typeface="Arial"/>
                <a:cs typeface="Arial"/>
              </a:rPr>
              <a:t> </a:t>
            </a:r>
            <a:r>
              <a:rPr sz="2400" dirty="0">
                <a:latin typeface="Arial"/>
                <a:cs typeface="Arial"/>
              </a:rPr>
              <a:t>to</a:t>
            </a:r>
            <a:r>
              <a:rPr sz="2400" spc="-20" dirty="0">
                <a:latin typeface="Arial"/>
                <a:cs typeface="Arial"/>
              </a:rPr>
              <a:t> </a:t>
            </a:r>
            <a:r>
              <a:rPr sz="2400" spc="-10" dirty="0">
                <a:latin typeface="Arial"/>
                <a:cs typeface="Arial"/>
              </a:rPr>
              <a:t>pitch.</a:t>
            </a:r>
            <a:endParaRPr sz="2400" dirty="0">
              <a:latin typeface="Arial"/>
              <a:cs typeface="Arial"/>
            </a:endParaRPr>
          </a:p>
        </p:txBody>
      </p:sp>
      <p:pic>
        <p:nvPicPr>
          <p:cNvPr id="4" name="object 6">
            <a:extLst>
              <a:ext uri="{FF2B5EF4-FFF2-40B4-BE49-F238E27FC236}">
                <a16:creationId xmlns:a16="http://schemas.microsoft.com/office/drawing/2014/main" id="{425584E3-6614-6FBB-9F9F-AC06CBC5FD0F}"/>
              </a:ext>
            </a:extLst>
          </p:cNvPr>
          <p:cNvPicPr/>
          <p:nvPr/>
        </p:nvPicPr>
        <p:blipFill>
          <a:blip r:embed="rId3" cstate="print"/>
          <a:stretch>
            <a:fillRect/>
          </a:stretch>
        </p:blipFill>
        <p:spPr>
          <a:xfrm>
            <a:off x="4465638" y="6384328"/>
            <a:ext cx="4744974" cy="3261741"/>
          </a:xfrm>
          <a:prstGeom prst="rect">
            <a:avLst/>
          </a:prstGeom>
        </p:spPr>
      </p:pic>
      <p:sp>
        <p:nvSpPr>
          <p:cNvPr id="5" name="object 7">
            <a:extLst>
              <a:ext uri="{FF2B5EF4-FFF2-40B4-BE49-F238E27FC236}">
                <a16:creationId xmlns:a16="http://schemas.microsoft.com/office/drawing/2014/main" id="{C28B66D8-2EB5-EAC9-9A9D-EE8421DC38A0}"/>
              </a:ext>
            </a:extLst>
          </p:cNvPr>
          <p:cNvSpPr txBox="1"/>
          <p:nvPr/>
        </p:nvSpPr>
        <p:spPr>
          <a:xfrm>
            <a:off x="1718469" y="5020733"/>
            <a:ext cx="10820400" cy="1131079"/>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6-1-</a:t>
            </a:r>
            <a:r>
              <a:rPr sz="2400" b="1" dirty="0">
                <a:latin typeface="Arial"/>
                <a:cs typeface="Arial"/>
              </a:rPr>
              <a:t>2</a:t>
            </a:r>
            <a:r>
              <a:rPr sz="2400" b="1"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most</a:t>
            </a:r>
            <a:r>
              <a:rPr sz="2400" spc="-20" dirty="0">
                <a:latin typeface="Arial"/>
                <a:cs typeface="Arial"/>
              </a:rPr>
              <a:t> </a:t>
            </a:r>
            <a:r>
              <a:rPr sz="2400" spc="-10" dirty="0">
                <a:latin typeface="Arial"/>
                <a:cs typeface="Arial"/>
              </a:rPr>
              <a:t>common</a:t>
            </a:r>
            <a:r>
              <a:rPr sz="2400" spc="-25" dirty="0">
                <a:latin typeface="Arial"/>
                <a:cs typeface="Arial"/>
              </a:rPr>
              <a:t> </a:t>
            </a:r>
            <a:r>
              <a:rPr sz="2400" spc="-10" dirty="0">
                <a:latin typeface="Arial"/>
                <a:cs typeface="Arial"/>
              </a:rPr>
              <a:t>move</a:t>
            </a:r>
            <a:r>
              <a:rPr sz="2400" spc="-20" dirty="0">
                <a:latin typeface="Arial"/>
                <a:cs typeface="Arial"/>
              </a:rPr>
              <a:t> </a:t>
            </a:r>
            <a:r>
              <a:rPr sz="2400" dirty="0">
                <a:latin typeface="Arial"/>
                <a:cs typeface="Arial"/>
              </a:rPr>
              <a:t>for</a:t>
            </a:r>
            <a:r>
              <a:rPr sz="2400" spc="-2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pitcher</a:t>
            </a:r>
            <a:r>
              <a:rPr sz="2400" spc="-20" dirty="0">
                <a:latin typeface="Arial"/>
                <a:cs typeface="Arial"/>
              </a:rPr>
              <a:t> </a:t>
            </a:r>
            <a:r>
              <a:rPr sz="2400" dirty="0">
                <a:latin typeface="Arial"/>
                <a:cs typeface="Arial"/>
              </a:rPr>
              <a:t>from</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windup</a:t>
            </a:r>
            <a:r>
              <a:rPr sz="2400" spc="-20" dirty="0">
                <a:latin typeface="Arial"/>
                <a:cs typeface="Arial"/>
              </a:rPr>
              <a:t> </a:t>
            </a:r>
            <a:r>
              <a:rPr sz="2400" spc="-10" dirty="0">
                <a:latin typeface="Arial"/>
                <a:cs typeface="Arial"/>
              </a:rPr>
              <a:t>position</a:t>
            </a:r>
            <a:r>
              <a:rPr sz="2400" spc="-20" dirty="0">
                <a:latin typeface="Arial"/>
                <a:cs typeface="Arial"/>
              </a:rPr>
              <a:t> </a:t>
            </a:r>
            <a:r>
              <a:rPr sz="2400" dirty="0">
                <a:latin typeface="Arial"/>
                <a:cs typeface="Arial"/>
              </a:rPr>
              <a:t>is</a:t>
            </a:r>
            <a:r>
              <a:rPr sz="2400" spc="-25"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step</a:t>
            </a:r>
            <a:r>
              <a:rPr sz="2400" spc="-20" dirty="0">
                <a:latin typeface="Arial"/>
                <a:cs typeface="Arial"/>
              </a:rPr>
              <a:t> </a:t>
            </a:r>
            <a:r>
              <a:rPr sz="2400" spc="-10" dirty="0">
                <a:latin typeface="Arial"/>
                <a:cs typeface="Arial"/>
              </a:rPr>
              <a:t>backward</a:t>
            </a:r>
            <a:r>
              <a:rPr sz="2400" spc="-25" dirty="0">
                <a:latin typeface="Arial"/>
                <a:cs typeface="Arial"/>
              </a:rPr>
              <a:t> </a:t>
            </a:r>
            <a:r>
              <a:rPr sz="2400" dirty="0">
                <a:latin typeface="Arial"/>
                <a:cs typeface="Arial"/>
              </a:rPr>
              <a:t>and</a:t>
            </a:r>
            <a:r>
              <a:rPr sz="2400" spc="-25" dirty="0">
                <a:latin typeface="Arial"/>
                <a:cs typeface="Arial"/>
              </a:rPr>
              <a:t> </a:t>
            </a:r>
            <a:r>
              <a:rPr sz="2400" spc="-10" dirty="0">
                <a:latin typeface="Arial"/>
                <a:cs typeface="Arial"/>
              </a:rPr>
              <a:t>then</a:t>
            </a:r>
            <a:r>
              <a:rPr sz="2400" spc="-2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step</a:t>
            </a:r>
            <a:r>
              <a:rPr sz="2400" spc="-20" dirty="0">
                <a:latin typeface="Arial"/>
                <a:cs typeface="Arial"/>
              </a:rPr>
              <a:t> </a:t>
            </a:r>
            <a:r>
              <a:rPr sz="2400" spc="-10" dirty="0">
                <a:latin typeface="Arial"/>
                <a:cs typeface="Arial"/>
              </a:rPr>
              <a:t>forward.</a:t>
            </a:r>
            <a:r>
              <a:rPr sz="2400" spc="-25" dirty="0">
                <a:latin typeface="Arial"/>
                <a:cs typeface="Arial"/>
              </a:rPr>
              <a:t> </a:t>
            </a:r>
            <a:r>
              <a:rPr sz="2400" dirty="0">
                <a:latin typeface="Arial"/>
                <a:cs typeface="Arial"/>
              </a:rPr>
              <a:t>This</a:t>
            </a:r>
            <a:r>
              <a:rPr sz="2400" spc="-25" dirty="0">
                <a:latin typeface="Arial"/>
                <a:cs typeface="Arial"/>
              </a:rPr>
              <a:t> </a:t>
            </a:r>
            <a:r>
              <a:rPr sz="2400" dirty="0">
                <a:latin typeface="Arial"/>
                <a:cs typeface="Arial"/>
              </a:rPr>
              <a:t>is</a:t>
            </a:r>
            <a:r>
              <a:rPr sz="2400" spc="-25" dirty="0">
                <a:latin typeface="Arial"/>
                <a:cs typeface="Arial"/>
              </a:rPr>
              <a:t> </a:t>
            </a:r>
            <a:r>
              <a:rPr sz="2400" dirty="0">
                <a:latin typeface="Arial"/>
                <a:cs typeface="Arial"/>
              </a:rPr>
              <a:t>a</a:t>
            </a:r>
            <a:r>
              <a:rPr sz="2400" spc="-25" dirty="0">
                <a:latin typeface="Arial"/>
                <a:cs typeface="Arial"/>
              </a:rPr>
              <a:t> </a:t>
            </a:r>
            <a:r>
              <a:rPr sz="2400" spc="-10" dirty="0">
                <a:latin typeface="Arial"/>
                <a:cs typeface="Arial"/>
              </a:rPr>
              <a:t>legal</a:t>
            </a:r>
            <a:r>
              <a:rPr sz="2400" spc="-20" dirty="0">
                <a:latin typeface="Arial"/>
                <a:cs typeface="Arial"/>
              </a:rPr>
              <a:t> </a:t>
            </a:r>
            <a:r>
              <a:rPr sz="2400" dirty="0">
                <a:latin typeface="Arial"/>
                <a:cs typeface="Arial"/>
              </a:rPr>
              <a:t>move;</a:t>
            </a:r>
            <a:r>
              <a:rPr sz="2400" spc="-25" dirty="0">
                <a:latin typeface="Arial"/>
                <a:cs typeface="Arial"/>
              </a:rPr>
              <a:t> </a:t>
            </a:r>
            <a:r>
              <a:rPr sz="2400" spc="-10" dirty="0">
                <a:latin typeface="Arial"/>
                <a:cs typeface="Arial"/>
              </a:rPr>
              <a:t>however,</a:t>
            </a:r>
            <a:r>
              <a:rPr sz="2400" spc="-25" dirty="0">
                <a:latin typeface="Arial"/>
                <a:cs typeface="Arial"/>
              </a:rPr>
              <a:t> </a:t>
            </a:r>
            <a:r>
              <a:rPr sz="2400" dirty="0">
                <a:latin typeface="Arial"/>
                <a:cs typeface="Arial"/>
              </a:rPr>
              <a:t>he</a:t>
            </a:r>
            <a:r>
              <a:rPr sz="2400" spc="-20" dirty="0">
                <a:latin typeface="Arial"/>
                <a:cs typeface="Arial"/>
              </a:rPr>
              <a:t> </a:t>
            </a:r>
            <a:r>
              <a:rPr sz="2400" dirty="0">
                <a:latin typeface="Arial"/>
                <a:cs typeface="Arial"/>
              </a:rPr>
              <a:t>is</a:t>
            </a:r>
            <a:r>
              <a:rPr sz="2400" spc="-25" dirty="0">
                <a:latin typeface="Arial"/>
                <a:cs typeface="Arial"/>
              </a:rPr>
              <a:t> </a:t>
            </a:r>
            <a:r>
              <a:rPr sz="2400" spc="-10" dirty="0">
                <a:latin typeface="Arial"/>
                <a:cs typeface="Arial"/>
              </a:rPr>
              <a:t>committed</a:t>
            </a:r>
            <a:r>
              <a:rPr sz="2400" spc="-20" dirty="0">
                <a:latin typeface="Arial"/>
                <a:cs typeface="Arial"/>
              </a:rPr>
              <a:t> </a:t>
            </a:r>
            <a:r>
              <a:rPr sz="2400" dirty="0">
                <a:latin typeface="Arial"/>
                <a:cs typeface="Arial"/>
              </a:rPr>
              <a:t>to</a:t>
            </a:r>
            <a:r>
              <a:rPr sz="2400" spc="-20" dirty="0">
                <a:latin typeface="Arial"/>
                <a:cs typeface="Arial"/>
              </a:rPr>
              <a:t> </a:t>
            </a:r>
            <a:r>
              <a:rPr sz="2400" spc="-10" dirty="0">
                <a:latin typeface="Arial"/>
                <a:cs typeface="Arial"/>
              </a:rPr>
              <a:t>pitch</a:t>
            </a:r>
            <a:r>
              <a:rPr sz="2400" spc="-25" dirty="0">
                <a:latin typeface="Arial"/>
                <a:cs typeface="Arial"/>
              </a:rPr>
              <a:t> </a:t>
            </a:r>
            <a:r>
              <a:rPr sz="2400" spc="-10" dirty="0">
                <a:latin typeface="Arial"/>
                <a:cs typeface="Arial"/>
              </a:rPr>
              <a:t>when</a:t>
            </a:r>
            <a:r>
              <a:rPr sz="2400" spc="-20" dirty="0">
                <a:latin typeface="Arial"/>
                <a:cs typeface="Arial"/>
              </a:rPr>
              <a:t> </a:t>
            </a:r>
            <a:r>
              <a:rPr sz="2400" dirty="0">
                <a:latin typeface="Arial"/>
                <a:cs typeface="Arial"/>
              </a:rPr>
              <a:t>he</a:t>
            </a:r>
            <a:r>
              <a:rPr sz="2400" spc="-25" dirty="0">
                <a:latin typeface="Arial"/>
                <a:cs typeface="Arial"/>
              </a:rPr>
              <a:t> </a:t>
            </a:r>
            <a:r>
              <a:rPr sz="2400" dirty="0">
                <a:latin typeface="Arial"/>
                <a:cs typeface="Arial"/>
              </a:rPr>
              <a:t>moves</a:t>
            </a:r>
            <a:r>
              <a:rPr sz="2400" spc="-25" dirty="0">
                <a:latin typeface="Arial"/>
                <a:cs typeface="Arial"/>
              </a:rPr>
              <a:t> his</a:t>
            </a:r>
            <a:r>
              <a:rPr sz="2400" spc="500" dirty="0">
                <a:latin typeface="Arial"/>
                <a:cs typeface="Arial"/>
              </a:rPr>
              <a:t> </a:t>
            </a:r>
            <a:r>
              <a:rPr sz="2400" dirty="0">
                <a:latin typeface="Arial"/>
                <a:cs typeface="Arial"/>
              </a:rPr>
              <a:t>non-</a:t>
            </a:r>
            <a:r>
              <a:rPr sz="2400" spc="-40" dirty="0">
                <a:latin typeface="Arial"/>
                <a:cs typeface="Arial"/>
              </a:rPr>
              <a:t> </a:t>
            </a:r>
            <a:r>
              <a:rPr sz="2400" dirty="0">
                <a:latin typeface="Arial"/>
                <a:cs typeface="Arial"/>
              </a:rPr>
              <a:t>pivot</a:t>
            </a:r>
            <a:r>
              <a:rPr sz="2400" spc="-40" dirty="0">
                <a:latin typeface="Arial"/>
                <a:cs typeface="Arial"/>
              </a:rPr>
              <a:t> </a:t>
            </a:r>
            <a:r>
              <a:rPr sz="2400" spc="-10" dirty="0">
                <a:latin typeface="Arial"/>
                <a:cs typeface="Arial"/>
              </a:rPr>
              <a:t>foot.</a:t>
            </a:r>
            <a:endParaRPr sz="2400" dirty="0">
              <a:latin typeface="Arial"/>
              <a:cs typeface="Arial"/>
            </a:endParaRPr>
          </a:p>
        </p:txBody>
      </p:sp>
    </p:spTree>
    <p:extLst>
      <p:ext uri="{BB962C8B-B14F-4D97-AF65-F5344CB8AC3E}">
        <p14:creationId xmlns:p14="http://schemas.microsoft.com/office/powerpoint/2010/main" val="254938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26F7D7E-E5B4-E57E-06CD-CAE94F932731}"/>
              </a:ext>
            </a:extLst>
          </p:cNvPr>
          <p:cNvPicPr/>
          <p:nvPr/>
        </p:nvPicPr>
        <p:blipFill>
          <a:blip r:embed="rId2" cstate="print"/>
          <a:stretch>
            <a:fillRect/>
          </a:stretch>
        </p:blipFill>
        <p:spPr>
          <a:xfrm>
            <a:off x="2632869" y="1710568"/>
            <a:ext cx="8001000" cy="3178932"/>
          </a:xfrm>
          <a:prstGeom prst="rect">
            <a:avLst/>
          </a:prstGeom>
        </p:spPr>
      </p:pic>
      <p:sp>
        <p:nvSpPr>
          <p:cNvPr id="3" name="object 3">
            <a:extLst>
              <a:ext uri="{FF2B5EF4-FFF2-40B4-BE49-F238E27FC236}">
                <a16:creationId xmlns:a16="http://schemas.microsoft.com/office/drawing/2014/main" id="{C7C1EB9A-3889-88EE-CBB6-8AFE190A1FC5}"/>
              </a:ext>
            </a:extLst>
          </p:cNvPr>
          <p:cNvSpPr txBox="1"/>
          <p:nvPr/>
        </p:nvSpPr>
        <p:spPr>
          <a:xfrm>
            <a:off x="1566069" y="256077"/>
            <a:ext cx="107442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3</a:t>
            </a:r>
            <a:r>
              <a:rPr sz="2400" b="1"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set</a:t>
            </a:r>
            <a:r>
              <a:rPr sz="2400" spc="-25" dirty="0">
                <a:latin typeface="Arial"/>
                <a:cs typeface="Arial"/>
              </a:rPr>
              <a:t> </a:t>
            </a:r>
            <a:r>
              <a:rPr sz="2400" dirty="0">
                <a:latin typeface="Arial"/>
                <a:cs typeface="Arial"/>
              </a:rPr>
              <a:t>is</a:t>
            </a:r>
            <a:r>
              <a:rPr sz="2400" spc="-30" dirty="0">
                <a:latin typeface="Arial"/>
                <a:cs typeface="Arial"/>
              </a:rPr>
              <a:t> </a:t>
            </a:r>
            <a:r>
              <a:rPr sz="2400" dirty="0">
                <a:latin typeface="Arial"/>
                <a:cs typeface="Arial"/>
              </a:rPr>
              <a:t>one</a:t>
            </a:r>
            <a:r>
              <a:rPr sz="2400" spc="-25"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two</a:t>
            </a:r>
            <a:r>
              <a:rPr sz="2400" spc="-25" dirty="0">
                <a:latin typeface="Arial"/>
                <a:cs typeface="Arial"/>
              </a:rPr>
              <a:t> </a:t>
            </a:r>
            <a:r>
              <a:rPr sz="2400" spc="-10" dirty="0">
                <a:latin typeface="Arial"/>
                <a:cs typeface="Arial"/>
              </a:rPr>
              <a:t>legal</a:t>
            </a:r>
            <a:r>
              <a:rPr sz="2400" spc="-25" dirty="0">
                <a:latin typeface="Arial"/>
                <a:cs typeface="Arial"/>
              </a:rPr>
              <a:t> </a:t>
            </a:r>
            <a:r>
              <a:rPr sz="2400" spc="-10" dirty="0">
                <a:latin typeface="Arial"/>
                <a:cs typeface="Arial"/>
              </a:rPr>
              <a:t>pitching</a:t>
            </a:r>
            <a:r>
              <a:rPr sz="2400" spc="-30" dirty="0">
                <a:latin typeface="Arial"/>
                <a:cs typeface="Arial"/>
              </a:rPr>
              <a:t> </a:t>
            </a:r>
            <a:r>
              <a:rPr sz="2400" spc="-10" dirty="0">
                <a:latin typeface="Arial"/>
                <a:cs typeface="Arial"/>
              </a:rPr>
              <a:t>positions.</a:t>
            </a:r>
            <a:r>
              <a:rPr sz="2400" spc="-30" dirty="0">
                <a:latin typeface="Arial"/>
                <a:cs typeface="Arial"/>
              </a:rPr>
              <a:t> </a:t>
            </a:r>
            <a:r>
              <a:rPr sz="2400" dirty="0">
                <a:latin typeface="Arial"/>
                <a:cs typeface="Arial"/>
              </a:rPr>
              <a:t>For</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set</a:t>
            </a:r>
            <a:r>
              <a:rPr sz="2400" spc="-25" dirty="0">
                <a:latin typeface="Arial"/>
                <a:cs typeface="Arial"/>
              </a:rPr>
              <a:t> </a:t>
            </a:r>
            <a:r>
              <a:rPr sz="2400" spc="-10" dirty="0">
                <a:latin typeface="Arial"/>
                <a:cs typeface="Arial"/>
              </a:rPr>
              <a:t>position,</a:t>
            </a:r>
            <a:r>
              <a:rPr sz="2400" spc="-3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pitcher</a:t>
            </a:r>
            <a:r>
              <a:rPr sz="2400" spc="-30" dirty="0">
                <a:latin typeface="Arial"/>
                <a:cs typeface="Arial"/>
              </a:rPr>
              <a:t> </a:t>
            </a:r>
            <a:r>
              <a:rPr sz="2400" spc="-10" dirty="0">
                <a:latin typeface="Arial"/>
                <a:cs typeface="Arial"/>
              </a:rPr>
              <a:t>shall</a:t>
            </a:r>
            <a:r>
              <a:rPr sz="2400" spc="-25" dirty="0">
                <a:latin typeface="Arial"/>
                <a:cs typeface="Arial"/>
              </a:rPr>
              <a:t> </a:t>
            </a:r>
            <a:r>
              <a:rPr sz="2400" spc="-10" dirty="0">
                <a:latin typeface="Arial"/>
                <a:cs typeface="Arial"/>
              </a:rPr>
              <a:t>stand</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pivot</a:t>
            </a:r>
            <a:r>
              <a:rPr sz="2400" spc="-30" dirty="0">
                <a:latin typeface="Arial"/>
                <a:cs typeface="Arial"/>
              </a:rPr>
              <a:t> </a:t>
            </a:r>
            <a:r>
              <a:rPr sz="2400" dirty="0">
                <a:latin typeface="Arial"/>
                <a:cs typeface="Arial"/>
              </a:rPr>
              <a:t>foot</a:t>
            </a:r>
            <a:r>
              <a:rPr sz="2400" spc="-30"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contact</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or</a:t>
            </a:r>
            <a:r>
              <a:rPr sz="2400" spc="-35" dirty="0">
                <a:latin typeface="Arial"/>
                <a:cs typeface="Arial"/>
              </a:rPr>
              <a:t> </a:t>
            </a:r>
            <a:r>
              <a:rPr sz="2400" dirty="0">
                <a:latin typeface="Arial"/>
                <a:cs typeface="Arial"/>
              </a:rPr>
              <a:t>directly</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front</a:t>
            </a:r>
            <a:r>
              <a:rPr sz="2400" spc="-30"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and</a:t>
            </a:r>
            <a:r>
              <a:rPr sz="2400" spc="-30" dirty="0">
                <a:latin typeface="Arial"/>
                <a:cs typeface="Arial"/>
              </a:rPr>
              <a:t> </a:t>
            </a:r>
            <a:r>
              <a:rPr sz="2400" spc="-10" dirty="0">
                <a:latin typeface="Arial"/>
                <a:cs typeface="Arial"/>
              </a:rPr>
              <a:t>parallel</a:t>
            </a:r>
            <a:r>
              <a:rPr sz="2400" spc="-2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pitcher’s</a:t>
            </a:r>
            <a:r>
              <a:rPr sz="2400" spc="-30" dirty="0">
                <a:latin typeface="Arial"/>
                <a:cs typeface="Arial"/>
              </a:rPr>
              <a:t> </a:t>
            </a:r>
            <a:r>
              <a:rPr sz="2400" spc="-10" dirty="0">
                <a:latin typeface="Arial"/>
                <a:cs typeface="Arial"/>
              </a:rPr>
              <a:t>plate.</a:t>
            </a:r>
            <a:endParaRPr sz="2400" dirty="0">
              <a:latin typeface="Arial"/>
              <a:cs typeface="Arial"/>
            </a:endParaRPr>
          </a:p>
        </p:txBody>
      </p:sp>
      <p:pic>
        <p:nvPicPr>
          <p:cNvPr id="4" name="object 4">
            <a:extLst>
              <a:ext uri="{FF2B5EF4-FFF2-40B4-BE49-F238E27FC236}">
                <a16:creationId xmlns:a16="http://schemas.microsoft.com/office/drawing/2014/main" id="{A69A0618-58D3-3063-1AEB-C98A2BA1B4B7}"/>
              </a:ext>
            </a:extLst>
          </p:cNvPr>
          <p:cNvPicPr/>
          <p:nvPr/>
        </p:nvPicPr>
        <p:blipFill>
          <a:blip r:embed="rId3" cstate="print"/>
          <a:stretch>
            <a:fillRect/>
          </a:stretch>
        </p:blipFill>
        <p:spPr>
          <a:xfrm>
            <a:off x="2665413" y="6184900"/>
            <a:ext cx="7848600" cy="3505200"/>
          </a:xfrm>
          <a:prstGeom prst="rect">
            <a:avLst/>
          </a:prstGeom>
        </p:spPr>
      </p:pic>
      <p:sp>
        <p:nvSpPr>
          <p:cNvPr id="5" name="object 5">
            <a:extLst>
              <a:ext uri="{FF2B5EF4-FFF2-40B4-BE49-F238E27FC236}">
                <a16:creationId xmlns:a16="http://schemas.microsoft.com/office/drawing/2014/main" id="{EDF53DFF-36DC-6B81-6081-933E587CB88D}"/>
              </a:ext>
            </a:extLst>
          </p:cNvPr>
          <p:cNvSpPr txBox="1"/>
          <p:nvPr/>
        </p:nvSpPr>
        <p:spPr>
          <a:xfrm>
            <a:off x="1870869" y="5194300"/>
            <a:ext cx="10134600" cy="763671"/>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3</a:t>
            </a:r>
            <a:r>
              <a:rPr sz="2400" b="1" spc="-3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number</a:t>
            </a:r>
            <a:r>
              <a:rPr sz="2400" spc="-25"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pitchers</a:t>
            </a:r>
            <a:r>
              <a:rPr sz="2400" spc="-25" dirty="0">
                <a:latin typeface="Arial"/>
                <a:cs typeface="Arial"/>
              </a:rPr>
              <a:t> </a:t>
            </a:r>
            <a:r>
              <a:rPr sz="2400" dirty="0">
                <a:latin typeface="Arial"/>
                <a:cs typeface="Arial"/>
              </a:rPr>
              <a:t>are</a:t>
            </a:r>
            <a:r>
              <a:rPr sz="2400" spc="-25" dirty="0">
                <a:latin typeface="Arial"/>
                <a:cs typeface="Arial"/>
              </a:rPr>
              <a:t> </a:t>
            </a:r>
            <a:r>
              <a:rPr sz="2400" spc="-10" dirty="0">
                <a:latin typeface="Arial"/>
                <a:cs typeface="Arial"/>
              </a:rPr>
              <a:t>starting</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this</a:t>
            </a:r>
            <a:r>
              <a:rPr sz="2400" spc="-30" dirty="0">
                <a:latin typeface="Arial"/>
                <a:cs typeface="Arial"/>
              </a:rPr>
              <a:t> </a:t>
            </a:r>
            <a:r>
              <a:rPr sz="2400" spc="-10" dirty="0">
                <a:latin typeface="Arial"/>
                <a:cs typeface="Arial"/>
              </a:rPr>
              <a:t>position</a:t>
            </a:r>
            <a:r>
              <a:rPr sz="2400" spc="-25" dirty="0">
                <a:latin typeface="Arial"/>
                <a:cs typeface="Arial"/>
              </a:rPr>
              <a:t> </a:t>
            </a:r>
            <a:r>
              <a:rPr sz="2400" dirty="0">
                <a:latin typeface="Arial"/>
                <a:cs typeface="Arial"/>
              </a:rPr>
              <a:t>and</a:t>
            </a:r>
            <a:r>
              <a:rPr sz="2400" spc="-30" dirty="0">
                <a:latin typeface="Arial"/>
                <a:cs typeface="Arial"/>
              </a:rPr>
              <a:t> </a:t>
            </a:r>
            <a:r>
              <a:rPr sz="2400" spc="-10" dirty="0">
                <a:latin typeface="Arial"/>
                <a:cs typeface="Arial"/>
              </a:rPr>
              <a:t>coming</a:t>
            </a:r>
            <a:r>
              <a:rPr sz="2400" spc="-25" dirty="0">
                <a:latin typeface="Arial"/>
                <a:cs typeface="Arial"/>
              </a:rPr>
              <a:t> </a:t>
            </a:r>
            <a:r>
              <a:rPr sz="2400" spc="-20" dirty="0">
                <a:latin typeface="Arial"/>
                <a:cs typeface="Arial"/>
              </a:rPr>
              <a:t>set.</a:t>
            </a:r>
            <a:endParaRPr lang="en-US" sz="2400" spc="-20" dirty="0">
              <a:latin typeface="Arial"/>
              <a:cs typeface="Arial"/>
            </a:endParaRPr>
          </a:p>
          <a:p>
            <a:pPr marL="12700">
              <a:spcBef>
                <a:spcPts val="95"/>
              </a:spcBef>
            </a:pPr>
            <a:r>
              <a:rPr lang="en-US" sz="2400" spc="-20" dirty="0">
                <a:latin typeface="Arial"/>
                <a:cs typeface="Arial"/>
              </a:rPr>
              <a:t> </a:t>
            </a:r>
            <a:r>
              <a:rPr lang="en-US" sz="2400" spc="-20" dirty="0">
                <a:highlight>
                  <a:srgbClr val="00FFFF"/>
                </a:highlight>
                <a:latin typeface="Arial"/>
                <a:cs typeface="Arial"/>
              </a:rPr>
              <a:t>Pitcher is in Windup if he comes set  Ball </a:t>
            </a:r>
            <a:r>
              <a:rPr lang="en-US" sz="2400" spc="-20" dirty="0">
                <a:highlight>
                  <a:srgbClr val="FFFF00"/>
                </a:highlight>
                <a:latin typeface="Arial"/>
                <a:cs typeface="Arial"/>
              </a:rPr>
              <a:t>or Balk</a:t>
            </a:r>
            <a:endParaRPr sz="2400" dirty="0">
              <a:highlight>
                <a:srgbClr val="FFFF00"/>
              </a:highlight>
              <a:latin typeface="Arial"/>
              <a:cs typeface="Arial"/>
            </a:endParaRPr>
          </a:p>
        </p:txBody>
      </p:sp>
    </p:spTree>
    <p:extLst>
      <p:ext uri="{BB962C8B-B14F-4D97-AF65-F5344CB8AC3E}">
        <p14:creationId xmlns:p14="http://schemas.microsoft.com/office/powerpoint/2010/main" val="36580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09069" y="2298700"/>
            <a:ext cx="8077200" cy="5715000"/>
          </a:xfrm>
          <a:prstGeom prst="rect">
            <a:avLst/>
          </a:prstGeom>
        </p:spPr>
      </p:pic>
      <p:sp>
        <p:nvSpPr>
          <p:cNvPr id="3" name="object 3"/>
          <p:cNvSpPr txBox="1"/>
          <p:nvPr/>
        </p:nvSpPr>
        <p:spPr>
          <a:xfrm>
            <a:off x="2251869" y="1003300"/>
            <a:ext cx="99060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1,</a:t>
            </a:r>
            <a:r>
              <a:rPr sz="2400" b="1" spc="-35" dirty="0">
                <a:latin typeface="Arial"/>
                <a:cs typeface="Arial"/>
              </a:rPr>
              <a:t> </a:t>
            </a:r>
            <a:r>
              <a:rPr sz="2400" b="1" spc="-10" dirty="0">
                <a:latin typeface="Arial"/>
                <a:cs typeface="Arial"/>
              </a:rPr>
              <a:t>6-1-</a:t>
            </a:r>
            <a:r>
              <a:rPr sz="2400" b="1" dirty="0">
                <a:latin typeface="Arial"/>
                <a:cs typeface="Arial"/>
              </a:rPr>
              <a:t>2,</a:t>
            </a:r>
            <a:r>
              <a:rPr sz="2400" b="1" spc="-25" dirty="0">
                <a:latin typeface="Arial"/>
                <a:cs typeface="Arial"/>
              </a:rPr>
              <a:t> </a:t>
            </a:r>
            <a:r>
              <a:rPr sz="2400" b="1" spc="-10" dirty="0">
                <a:latin typeface="Arial"/>
                <a:cs typeface="Arial"/>
              </a:rPr>
              <a:t>6-1-</a:t>
            </a:r>
            <a:r>
              <a:rPr sz="2400" b="1" dirty="0">
                <a:latin typeface="Arial"/>
                <a:cs typeface="Arial"/>
              </a:rPr>
              <a:t>3</a:t>
            </a:r>
            <a:r>
              <a:rPr sz="2400" b="1"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30" dirty="0">
                <a:latin typeface="Arial"/>
                <a:cs typeface="Arial"/>
              </a:rPr>
              <a:t> </a:t>
            </a:r>
            <a:r>
              <a:rPr sz="2400" dirty="0">
                <a:latin typeface="Arial"/>
                <a:cs typeface="Arial"/>
              </a:rPr>
              <a:t>will</a:t>
            </a:r>
            <a:r>
              <a:rPr sz="2400" spc="-25" dirty="0">
                <a:latin typeface="Arial"/>
                <a:cs typeface="Arial"/>
              </a:rPr>
              <a:t> </a:t>
            </a:r>
            <a:r>
              <a:rPr sz="2400" dirty="0">
                <a:latin typeface="Arial"/>
                <a:cs typeface="Arial"/>
              </a:rPr>
              <a:t>be</a:t>
            </a:r>
            <a:r>
              <a:rPr sz="2400" spc="-25" dirty="0">
                <a:latin typeface="Arial"/>
                <a:cs typeface="Arial"/>
              </a:rPr>
              <a:t> </a:t>
            </a:r>
            <a:r>
              <a:rPr sz="2400" spc="-10" dirty="0">
                <a:latin typeface="Arial"/>
                <a:cs typeface="Arial"/>
              </a:rPr>
              <a:t>considered</a:t>
            </a:r>
            <a:r>
              <a:rPr sz="2400" spc="-30"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be</a:t>
            </a:r>
            <a:r>
              <a:rPr sz="2400" spc="-30"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windup</a:t>
            </a:r>
            <a:r>
              <a:rPr sz="2400" spc="-30" dirty="0">
                <a:latin typeface="Arial"/>
                <a:cs typeface="Arial"/>
              </a:rPr>
              <a:t> </a:t>
            </a:r>
            <a:r>
              <a:rPr sz="2400" spc="-10" dirty="0">
                <a:latin typeface="Arial"/>
                <a:cs typeface="Arial"/>
              </a:rPr>
              <a:t>position</a:t>
            </a:r>
            <a:r>
              <a:rPr sz="2400" spc="-25" dirty="0">
                <a:latin typeface="Arial"/>
                <a:cs typeface="Arial"/>
              </a:rPr>
              <a:t> </a:t>
            </a:r>
            <a:r>
              <a:rPr sz="2400" spc="-10" dirty="0">
                <a:latin typeface="Arial"/>
                <a:cs typeface="Arial"/>
              </a:rPr>
              <a:t>when</a:t>
            </a:r>
            <a:r>
              <a:rPr sz="2400" spc="-25" dirty="0">
                <a:latin typeface="Arial"/>
                <a:cs typeface="Arial"/>
              </a:rPr>
              <a:t> </a:t>
            </a:r>
            <a:r>
              <a:rPr sz="2400" dirty="0">
                <a:latin typeface="Arial"/>
                <a:cs typeface="Arial"/>
              </a:rPr>
              <a:t>their</a:t>
            </a:r>
            <a:r>
              <a:rPr sz="2400" spc="-30" dirty="0">
                <a:latin typeface="Arial"/>
                <a:cs typeface="Arial"/>
              </a:rPr>
              <a:t> </a:t>
            </a:r>
            <a:r>
              <a:rPr sz="2400" dirty="0">
                <a:latin typeface="Arial"/>
                <a:cs typeface="Arial"/>
              </a:rPr>
              <a:t>pivot</a:t>
            </a:r>
            <a:r>
              <a:rPr sz="2400" spc="-35" dirty="0">
                <a:latin typeface="Arial"/>
                <a:cs typeface="Arial"/>
              </a:rPr>
              <a:t> </a:t>
            </a:r>
            <a:r>
              <a:rPr sz="2400" dirty="0">
                <a:latin typeface="Arial"/>
                <a:cs typeface="Arial"/>
              </a:rPr>
              <a:t>foot</a:t>
            </a:r>
            <a:r>
              <a:rPr sz="2400" spc="-30" dirty="0">
                <a:latin typeface="Arial"/>
                <a:cs typeface="Arial"/>
              </a:rPr>
              <a:t> </a:t>
            </a:r>
            <a:r>
              <a:rPr sz="2400" dirty="0">
                <a:latin typeface="Arial"/>
                <a:cs typeface="Arial"/>
              </a:rPr>
              <a:t>is</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contact</a:t>
            </a:r>
            <a:r>
              <a:rPr sz="2400" spc="-35"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pitcher’s</a:t>
            </a:r>
            <a:r>
              <a:rPr sz="2400" spc="-25" dirty="0">
                <a:latin typeface="Arial"/>
                <a:cs typeface="Arial"/>
              </a:rPr>
              <a:t> </a:t>
            </a:r>
            <a:r>
              <a:rPr sz="2400" spc="-10" dirty="0">
                <a:latin typeface="Arial"/>
                <a:cs typeface="Arial"/>
              </a:rPr>
              <a:t>plate</a:t>
            </a:r>
            <a:r>
              <a:rPr sz="2400" spc="-30" dirty="0">
                <a:latin typeface="Arial"/>
                <a:cs typeface="Arial"/>
              </a:rPr>
              <a:t> </a:t>
            </a:r>
            <a:r>
              <a:rPr sz="2400" dirty="0">
                <a:latin typeface="Arial"/>
                <a:cs typeface="Arial"/>
              </a:rPr>
              <a:t>and</a:t>
            </a:r>
            <a:r>
              <a:rPr sz="2400" spc="-30" dirty="0">
                <a:latin typeface="Arial"/>
                <a:cs typeface="Arial"/>
              </a:rPr>
              <a:t> </a:t>
            </a:r>
            <a:r>
              <a:rPr sz="2400" dirty="0">
                <a:latin typeface="Arial"/>
                <a:cs typeface="Arial"/>
              </a:rPr>
              <a:t>not</a:t>
            </a:r>
            <a:r>
              <a:rPr sz="2400" spc="-25" dirty="0">
                <a:latin typeface="Arial"/>
                <a:cs typeface="Arial"/>
              </a:rPr>
              <a:t> </a:t>
            </a:r>
            <a:r>
              <a:rPr sz="2400" spc="-10" dirty="0">
                <a:latin typeface="Arial"/>
                <a:cs typeface="Arial"/>
              </a:rPr>
              <a:t>parallel</a:t>
            </a:r>
            <a:r>
              <a:rPr sz="2400" spc="-25" dirty="0">
                <a:latin typeface="Arial"/>
                <a:cs typeface="Arial"/>
              </a:rPr>
              <a:t> </a:t>
            </a:r>
            <a:r>
              <a:rPr sz="2400" dirty="0">
                <a:latin typeface="Arial"/>
                <a:cs typeface="Arial"/>
              </a:rPr>
              <a:t>to</a:t>
            </a:r>
            <a:r>
              <a:rPr sz="2400" spc="-35" dirty="0">
                <a:latin typeface="Arial"/>
                <a:cs typeface="Arial"/>
              </a:rPr>
              <a:t> </a:t>
            </a:r>
            <a:r>
              <a:rPr sz="2400" spc="-25" dirty="0">
                <a:latin typeface="Arial"/>
                <a:cs typeface="Arial"/>
              </a:rPr>
              <a:t>it.</a:t>
            </a:r>
            <a:endParaRPr sz="24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6">
            <a:extLst>
              <a:ext uri="{FF2B5EF4-FFF2-40B4-BE49-F238E27FC236}">
                <a16:creationId xmlns:a16="http://schemas.microsoft.com/office/drawing/2014/main" id="{66992FDF-C5F1-5976-B5F5-8F4AD71B9AAB}"/>
              </a:ext>
            </a:extLst>
          </p:cNvPr>
          <p:cNvPicPr/>
          <p:nvPr/>
        </p:nvPicPr>
        <p:blipFill>
          <a:blip r:embed="rId2" cstate="print"/>
          <a:stretch>
            <a:fillRect/>
          </a:stretch>
        </p:blipFill>
        <p:spPr>
          <a:xfrm>
            <a:off x="4309269" y="1612901"/>
            <a:ext cx="5791200" cy="3526540"/>
          </a:xfrm>
          <a:prstGeom prst="rect">
            <a:avLst/>
          </a:prstGeom>
        </p:spPr>
      </p:pic>
      <p:sp>
        <p:nvSpPr>
          <p:cNvPr id="10" name="object 7">
            <a:extLst>
              <a:ext uri="{FF2B5EF4-FFF2-40B4-BE49-F238E27FC236}">
                <a16:creationId xmlns:a16="http://schemas.microsoft.com/office/drawing/2014/main" id="{016DA361-6A70-5CED-891F-CB5C106A25DF}"/>
              </a:ext>
            </a:extLst>
          </p:cNvPr>
          <p:cNvSpPr txBox="1"/>
          <p:nvPr/>
        </p:nvSpPr>
        <p:spPr>
          <a:xfrm>
            <a:off x="2175669" y="424610"/>
            <a:ext cx="102108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3</a:t>
            </a:r>
            <a:r>
              <a:rPr sz="2400" b="1" spc="-25" dirty="0">
                <a:latin typeface="Arial"/>
                <a:cs typeface="Arial"/>
              </a:rPr>
              <a:t> </a:t>
            </a:r>
            <a:r>
              <a:rPr sz="2400" dirty="0">
                <a:latin typeface="Arial"/>
                <a:cs typeface="Arial"/>
              </a:rPr>
              <a:t>As</a:t>
            </a:r>
            <a:r>
              <a:rPr sz="2400" spc="-20" dirty="0">
                <a:latin typeface="Arial"/>
                <a:cs typeface="Arial"/>
              </a:rPr>
              <a:t> </a:t>
            </a:r>
            <a:r>
              <a:rPr sz="2400" dirty="0">
                <a:latin typeface="Arial"/>
                <a:cs typeface="Arial"/>
              </a:rPr>
              <a:t>long</a:t>
            </a:r>
            <a:r>
              <a:rPr sz="2400" spc="-20"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his</a:t>
            </a:r>
            <a:r>
              <a:rPr sz="2400" spc="-20" dirty="0">
                <a:latin typeface="Arial"/>
                <a:cs typeface="Arial"/>
              </a:rPr>
              <a:t> </a:t>
            </a:r>
            <a:r>
              <a:rPr sz="2400" dirty="0">
                <a:latin typeface="Arial"/>
                <a:cs typeface="Arial"/>
              </a:rPr>
              <a:t>arm</a:t>
            </a:r>
            <a:r>
              <a:rPr sz="2400" spc="-25" dirty="0">
                <a:latin typeface="Arial"/>
                <a:cs typeface="Arial"/>
              </a:rPr>
              <a:t> </a:t>
            </a:r>
            <a:r>
              <a:rPr sz="2400" dirty="0">
                <a:latin typeface="Arial"/>
                <a:cs typeface="Arial"/>
              </a:rPr>
              <a:t>is</a:t>
            </a:r>
            <a:r>
              <a:rPr sz="2400" spc="-20" dirty="0">
                <a:latin typeface="Arial"/>
                <a:cs typeface="Arial"/>
              </a:rPr>
              <a:t> </a:t>
            </a:r>
            <a:r>
              <a:rPr sz="2400" dirty="0">
                <a:latin typeface="Arial"/>
                <a:cs typeface="Arial"/>
              </a:rPr>
              <a:t>not</a:t>
            </a:r>
            <a:r>
              <a:rPr sz="2400" spc="-25" dirty="0">
                <a:latin typeface="Arial"/>
                <a:cs typeface="Arial"/>
              </a:rPr>
              <a:t> </a:t>
            </a:r>
            <a:r>
              <a:rPr sz="2400" spc="-10" dirty="0">
                <a:latin typeface="Arial"/>
                <a:cs typeface="Arial"/>
              </a:rPr>
              <a:t>swinging,</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0" dirty="0">
                <a:latin typeface="Arial"/>
                <a:cs typeface="Arial"/>
              </a:rPr>
              <a:t> </a:t>
            </a:r>
            <a:r>
              <a:rPr sz="2400" dirty="0">
                <a:latin typeface="Arial"/>
                <a:cs typeface="Arial"/>
              </a:rPr>
              <a:t>is</a:t>
            </a:r>
            <a:r>
              <a:rPr sz="2400" spc="-25" dirty="0">
                <a:latin typeface="Arial"/>
                <a:cs typeface="Arial"/>
              </a:rPr>
              <a:t> </a:t>
            </a:r>
            <a:r>
              <a:rPr sz="2400" spc="-10" dirty="0">
                <a:latin typeface="Arial"/>
                <a:cs typeface="Arial"/>
              </a:rPr>
              <a:t>allowed</a:t>
            </a:r>
            <a:r>
              <a:rPr sz="2400" spc="-20" dirty="0">
                <a:latin typeface="Arial"/>
                <a:cs typeface="Arial"/>
              </a:rPr>
              <a:t> </a:t>
            </a:r>
            <a:r>
              <a:rPr sz="2400" dirty="0">
                <a:latin typeface="Arial"/>
                <a:cs typeface="Arial"/>
              </a:rPr>
              <a:t>to</a:t>
            </a:r>
            <a:r>
              <a:rPr sz="2400" spc="-20" dirty="0">
                <a:latin typeface="Arial"/>
                <a:cs typeface="Arial"/>
              </a:rPr>
              <a:t> </a:t>
            </a:r>
            <a:r>
              <a:rPr sz="2400" spc="-10" dirty="0">
                <a:latin typeface="Arial"/>
                <a:cs typeface="Arial"/>
              </a:rPr>
              <a:t>have</a:t>
            </a:r>
            <a:r>
              <a:rPr sz="2400" spc="-20" dirty="0">
                <a:latin typeface="Arial"/>
                <a:cs typeface="Arial"/>
              </a:rPr>
              <a:t> </a:t>
            </a:r>
            <a:r>
              <a:rPr sz="2400" dirty="0">
                <a:latin typeface="Arial"/>
                <a:cs typeface="Arial"/>
              </a:rPr>
              <a:t>his</a:t>
            </a:r>
            <a:r>
              <a:rPr sz="2400" spc="-25" dirty="0">
                <a:latin typeface="Arial"/>
                <a:cs typeface="Arial"/>
              </a:rPr>
              <a:t> </a:t>
            </a:r>
            <a:r>
              <a:rPr sz="2400" dirty="0">
                <a:latin typeface="Arial"/>
                <a:cs typeface="Arial"/>
              </a:rPr>
              <a:t>arm</a:t>
            </a:r>
            <a:r>
              <a:rPr sz="2400" spc="-20" dirty="0">
                <a:latin typeface="Arial"/>
                <a:cs typeface="Arial"/>
              </a:rPr>
              <a:t> </a:t>
            </a:r>
            <a:r>
              <a:rPr sz="2400" spc="-10" dirty="0">
                <a:latin typeface="Arial"/>
                <a:cs typeface="Arial"/>
              </a:rPr>
              <a:t>hanging</a:t>
            </a:r>
            <a:r>
              <a:rPr sz="2400" spc="-25" dirty="0">
                <a:latin typeface="Arial"/>
                <a:cs typeface="Arial"/>
              </a:rPr>
              <a:t> </a:t>
            </a:r>
            <a:r>
              <a:rPr sz="2400" dirty="0">
                <a:latin typeface="Arial"/>
                <a:cs typeface="Arial"/>
              </a:rPr>
              <a:t>by</a:t>
            </a:r>
            <a:r>
              <a:rPr sz="2400" spc="-20" dirty="0">
                <a:latin typeface="Arial"/>
                <a:cs typeface="Arial"/>
              </a:rPr>
              <a:t> </a:t>
            </a:r>
            <a:r>
              <a:rPr sz="2400" dirty="0">
                <a:latin typeface="Arial"/>
                <a:cs typeface="Arial"/>
              </a:rPr>
              <a:t>his</a:t>
            </a:r>
            <a:r>
              <a:rPr sz="2400" spc="-25" dirty="0">
                <a:latin typeface="Arial"/>
                <a:cs typeface="Arial"/>
              </a:rPr>
              <a:t> </a:t>
            </a:r>
            <a:r>
              <a:rPr sz="2400" dirty="0">
                <a:latin typeface="Arial"/>
                <a:cs typeface="Arial"/>
              </a:rPr>
              <a:t>side.</a:t>
            </a:r>
            <a:r>
              <a:rPr sz="2400" spc="-25" dirty="0">
                <a:latin typeface="Arial"/>
                <a:cs typeface="Arial"/>
              </a:rPr>
              <a:t> </a:t>
            </a:r>
            <a:r>
              <a:rPr sz="2400" dirty="0">
                <a:latin typeface="Arial"/>
                <a:cs typeface="Arial"/>
              </a:rPr>
              <a:t>Any</a:t>
            </a:r>
            <a:r>
              <a:rPr sz="2400" spc="-20" dirty="0">
                <a:latin typeface="Arial"/>
                <a:cs typeface="Arial"/>
              </a:rPr>
              <a:t> </a:t>
            </a:r>
            <a:r>
              <a:rPr sz="2400" spc="-10" dirty="0">
                <a:latin typeface="Arial"/>
                <a:cs typeface="Arial"/>
              </a:rPr>
              <a:t>swinging</a:t>
            </a:r>
            <a:r>
              <a:rPr sz="2400" spc="-25" dirty="0">
                <a:latin typeface="Arial"/>
                <a:cs typeface="Arial"/>
              </a:rPr>
              <a:t> </a:t>
            </a:r>
            <a:r>
              <a:rPr sz="2400" spc="-10" dirty="0">
                <a:latin typeface="Arial"/>
                <a:cs typeface="Arial"/>
              </a:rPr>
              <a:t>motion</a:t>
            </a:r>
            <a:r>
              <a:rPr sz="2400" spc="-2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arm</a:t>
            </a:r>
            <a:r>
              <a:rPr sz="2400" spc="-20" dirty="0">
                <a:latin typeface="Arial"/>
                <a:cs typeface="Arial"/>
              </a:rPr>
              <a:t> </a:t>
            </a:r>
            <a:r>
              <a:rPr sz="2400" spc="-10" dirty="0">
                <a:latin typeface="Arial"/>
                <a:cs typeface="Arial"/>
              </a:rPr>
              <a:t>constitutes</a:t>
            </a:r>
            <a:r>
              <a:rPr sz="2400" spc="-2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beginning</a:t>
            </a:r>
            <a:r>
              <a:rPr sz="2400" spc="-2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pitching</a:t>
            </a:r>
            <a:r>
              <a:rPr sz="2400" spc="-20" dirty="0">
                <a:latin typeface="Arial"/>
                <a:cs typeface="Arial"/>
              </a:rPr>
              <a:t> </a:t>
            </a:r>
            <a:r>
              <a:rPr sz="2400" spc="-10" dirty="0">
                <a:latin typeface="Arial"/>
                <a:cs typeface="Arial"/>
              </a:rPr>
              <a:t>motion.</a:t>
            </a:r>
            <a:r>
              <a:rPr lang="en-US" sz="2400" spc="-10" dirty="0">
                <a:latin typeface="Arial"/>
                <a:cs typeface="Arial"/>
              </a:rPr>
              <a:t> </a:t>
            </a:r>
            <a:r>
              <a:rPr lang="en-US" sz="2400" spc="-10" dirty="0">
                <a:highlight>
                  <a:srgbClr val="00FFFF"/>
                </a:highlight>
                <a:latin typeface="Arial"/>
                <a:cs typeface="Arial"/>
              </a:rPr>
              <a:t>Ball</a:t>
            </a:r>
            <a:r>
              <a:rPr lang="en-US" sz="2400" spc="-10" dirty="0">
                <a:latin typeface="Arial"/>
                <a:cs typeface="Arial"/>
              </a:rPr>
              <a:t> or </a:t>
            </a:r>
            <a:r>
              <a:rPr lang="en-US" sz="2400" spc="-10" dirty="0">
                <a:highlight>
                  <a:srgbClr val="FFFF00"/>
                </a:highlight>
                <a:latin typeface="Arial"/>
                <a:cs typeface="Arial"/>
              </a:rPr>
              <a:t>Balk</a:t>
            </a:r>
            <a:endParaRPr sz="2400" dirty="0">
              <a:highlight>
                <a:srgbClr val="FFFF00"/>
              </a:highlight>
              <a:latin typeface="Arial"/>
              <a:cs typeface="Arial"/>
            </a:endParaRPr>
          </a:p>
        </p:txBody>
      </p:sp>
      <p:pic>
        <p:nvPicPr>
          <p:cNvPr id="11" name="object 2">
            <a:extLst>
              <a:ext uri="{FF2B5EF4-FFF2-40B4-BE49-F238E27FC236}">
                <a16:creationId xmlns:a16="http://schemas.microsoft.com/office/drawing/2014/main" id="{6A09EBAF-5839-7396-B60C-66D0B00A3D31}"/>
              </a:ext>
            </a:extLst>
          </p:cNvPr>
          <p:cNvPicPr/>
          <p:nvPr/>
        </p:nvPicPr>
        <p:blipFill>
          <a:blip r:embed="rId3" cstate="print"/>
          <a:stretch>
            <a:fillRect/>
          </a:stretch>
        </p:blipFill>
        <p:spPr>
          <a:xfrm>
            <a:off x="4309269" y="6184900"/>
            <a:ext cx="5791200" cy="3686937"/>
          </a:xfrm>
          <a:prstGeom prst="rect">
            <a:avLst/>
          </a:prstGeom>
        </p:spPr>
      </p:pic>
      <p:sp>
        <p:nvSpPr>
          <p:cNvPr id="12" name="object 3">
            <a:extLst>
              <a:ext uri="{FF2B5EF4-FFF2-40B4-BE49-F238E27FC236}">
                <a16:creationId xmlns:a16="http://schemas.microsoft.com/office/drawing/2014/main" id="{BD19CA8C-7B2F-2A4C-326A-E0C751169242}"/>
              </a:ext>
            </a:extLst>
          </p:cNvPr>
          <p:cNvSpPr txBox="1"/>
          <p:nvPr/>
        </p:nvSpPr>
        <p:spPr>
          <a:xfrm>
            <a:off x="2556669" y="5286747"/>
            <a:ext cx="9601199"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5</a:t>
            </a:r>
            <a:r>
              <a:rPr sz="2400" b="1" spc="-25" dirty="0">
                <a:latin typeface="Arial"/>
                <a:cs typeface="Arial"/>
              </a:rPr>
              <a:t> </a:t>
            </a:r>
            <a:r>
              <a:rPr sz="2400" dirty="0">
                <a:latin typeface="Arial"/>
                <a:cs typeface="Arial"/>
              </a:rPr>
              <a:t>A</a:t>
            </a:r>
            <a:r>
              <a:rPr sz="2400" spc="-30" dirty="0">
                <a:latin typeface="Arial"/>
                <a:cs typeface="Arial"/>
              </a:rPr>
              <a:t> </a:t>
            </a:r>
            <a:r>
              <a:rPr sz="2400" spc="-10" dirty="0">
                <a:latin typeface="Arial"/>
                <a:cs typeface="Arial"/>
              </a:rPr>
              <a:t>ball</a:t>
            </a:r>
            <a:r>
              <a:rPr sz="2400" spc="-30" dirty="0">
                <a:latin typeface="Arial"/>
                <a:cs typeface="Arial"/>
              </a:rPr>
              <a:t> </a:t>
            </a:r>
            <a:r>
              <a:rPr sz="2400" spc="-10" dirty="0">
                <a:latin typeface="Arial"/>
                <a:cs typeface="Arial"/>
              </a:rPr>
              <a:t>thrown</a:t>
            </a:r>
            <a:r>
              <a:rPr sz="2400" spc="-25" dirty="0">
                <a:latin typeface="Arial"/>
                <a:cs typeface="Arial"/>
              </a:rPr>
              <a:t> </a:t>
            </a:r>
            <a:r>
              <a:rPr sz="2400" dirty="0">
                <a:latin typeface="Arial"/>
                <a:cs typeface="Arial"/>
              </a:rPr>
              <a:t>by</a:t>
            </a:r>
            <a:r>
              <a:rPr sz="2400" spc="-2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pitcher</a:t>
            </a:r>
            <a:r>
              <a:rPr sz="2400" spc="-30" dirty="0">
                <a:latin typeface="Arial"/>
                <a:cs typeface="Arial"/>
              </a:rPr>
              <a:t> </a:t>
            </a:r>
            <a:r>
              <a:rPr sz="2400" spc="-10" dirty="0">
                <a:latin typeface="Arial"/>
                <a:cs typeface="Arial"/>
              </a:rPr>
              <a:t>when</a:t>
            </a:r>
            <a:r>
              <a:rPr sz="2400" spc="-25" dirty="0">
                <a:latin typeface="Arial"/>
                <a:cs typeface="Arial"/>
              </a:rPr>
              <a:t> </a:t>
            </a:r>
            <a:r>
              <a:rPr sz="2400" dirty="0">
                <a:latin typeface="Arial"/>
                <a:cs typeface="Arial"/>
              </a:rPr>
              <a:t>his</a:t>
            </a:r>
            <a:r>
              <a:rPr sz="2400" spc="-25" dirty="0">
                <a:latin typeface="Arial"/>
                <a:cs typeface="Arial"/>
              </a:rPr>
              <a:t> </a:t>
            </a:r>
            <a:r>
              <a:rPr sz="2400" dirty="0">
                <a:latin typeface="Arial"/>
                <a:cs typeface="Arial"/>
              </a:rPr>
              <a:t>pivot</a:t>
            </a:r>
            <a:r>
              <a:rPr sz="2400" spc="-30" dirty="0">
                <a:latin typeface="Arial"/>
                <a:cs typeface="Arial"/>
              </a:rPr>
              <a:t> </a:t>
            </a:r>
            <a:r>
              <a:rPr sz="2400" dirty="0">
                <a:latin typeface="Arial"/>
                <a:cs typeface="Arial"/>
              </a:rPr>
              <a:t>foot</a:t>
            </a:r>
            <a:r>
              <a:rPr sz="2400" spc="-30" dirty="0">
                <a:latin typeface="Arial"/>
                <a:cs typeface="Arial"/>
              </a:rPr>
              <a:t> </a:t>
            </a:r>
            <a:r>
              <a:rPr sz="2400" dirty="0">
                <a:latin typeface="Arial"/>
                <a:cs typeface="Arial"/>
              </a:rPr>
              <a:t>is</a:t>
            </a:r>
            <a:r>
              <a:rPr sz="2400" spc="-25" dirty="0">
                <a:latin typeface="Arial"/>
                <a:cs typeface="Arial"/>
              </a:rPr>
              <a:t> </a:t>
            </a:r>
            <a:r>
              <a:rPr sz="2400" dirty="0">
                <a:latin typeface="Arial"/>
                <a:cs typeface="Arial"/>
              </a:rPr>
              <a:t>not</a:t>
            </a:r>
            <a:r>
              <a:rPr sz="2400" spc="-30" dirty="0">
                <a:latin typeface="Arial"/>
                <a:cs typeface="Arial"/>
              </a:rPr>
              <a:t> </a:t>
            </a:r>
            <a:r>
              <a:rPr sz="2400" dirty="0">
                <a:latin typeface="Arial"/>
                <a:cs typeface="Arial"/>
              </a:rPr>
              <a:t>on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rubber</a:t>
            </a:r>
            <a:r>
              <a:rPr sz="2400" spc="-25" dirty="0">
                <a:latin typeface="Arial"/>
                <a:cs typeface="Arial"/>
              </a:rPr>
              <a:t> </a:t>
            </a:r>
            <a:r>
              <a:rPr sz="2400" dirty="0">
                <a:latin typeface="Arial"/>
                <a:cs typeface="Arial"/>
              </a:rPr>
              <a:t>is</a:t>
            </a:r>
            <a:r>
              <a:rPr sz="2400" spc="-25" dirty="0">
                <a:latin typeface="Arial"/>
                <a:cs typeface="Arial"/>
              </a:rPr>
              <a:t> </a:t>
            </a:r>
            <a:r>
              <a:rPr sz="2400" spc="-10" dirty="0">
                <a:latin typeface="Arial"/>
                <a:cs typeface="Arial"/>
              </a:rPr>
              <a:t>treated</a:t>
            </a:r>
            <a:r>
              <a:rPr sz="2400" spc="-25"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if</a:t>
            </a:r>
            <a:r>
              <a:rPr sz="2400" spc="-30" dirty="0">
                <a:latin typeface="Arial"/>
                <a:cs typeface="Arial"/>
              </a:rPr>
              <a:t> </a:t>
            </a:r>
            <a:r>
              <a:rPr sz="2400" dirty="0">
                <a:latin typeface="Arial"/>
                <a:cs typeface="Arial"/>
              </a:rPr>
              <a:t>it</a:t>
            </a:r>
            <a:r>
              <a:rPr sz="2400" spc="-30" dirty="0">
                <a:latin typeface="Arial"/>
                <a:cs typeface="Arial"/>
              </a:rPr>
              <a:t> </a:t>
            </a:r>
            <a:r>
              <a:rPr sz="2400" dirty="0">
                <a:latin typeface="Arial"/>
                <a:cs typeface="Arial"/>
              </a:rPr>
              <a:t>was</a:t>
            </a:r>
            <a:r>
              <a:rPr sz="2400" spc="-25" dirty="0">
                <a:latin typeface="Arial"/>
                <a:cs typeface="Arial"/>
              </a:rPr>
              <a:t> </a:t>
            </a:r>
            <a:r>
              <a:rPr sz="2400" spc="-10" dirty="0">
                <a:latin typeface="Arial"/>
                <a:cs typeface="Arial"/>
              </a:rPr>
              <a:t>thrown</a:t>
            </a:r>
            <a:r>
              <a:rPr sz="2400" spc="-25" dirty="0">
                <a:latin typeface="Arial"/>
                <a:cs typeface="Arial"/>
              </a:rPr>
              <a:t> </a:t>
            </a:r>
            <a:r>
              <a:rPr sz="2400" dirty="0">
                <a:latin typeface="Arial"/>
                <a:cs typeface="Arial"/>
              </a:rPr>
              <a:t>by</a:t>
            </a:r>
            <a:r>
              <a:rPr sz="2400" spc="-25" dirty="0">
                <a:latin typeface="Arial"/>
                <a:cs typeface="Arial"/>
              </a:rPr>
              <a:t> </a:t>
            </a:r>
            <a:r>
              <a:rPr sz="2400" dirty="0">
                <a:latin typeface="Arial"/>
                <a:cs typeface="Arial"/>
              </a:rPr>
              <a:t>an</a:t>
            </a:r>
            <a:r>
              <a:rPr sz="2400" spc="-25" dirty="0">
                <a:latin typeface="Arial"/>
                <a:cs typeface="Arial"/>
              </a:rPr>
              <a:t> </a:t>
            </a:r>
            <a:r>
              <a:rPr sz="2400" spc="-10" dirty="0">
                <a:latin typeface="Arial"/>
                <a:cs typeface="Arial"/>
              </a:rPr>
              <a:t>infielder.</a:t>
            </a:r>
            <a:endParaRPr sz="24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3775869" y="1460500"/>
            <a:ext cx="6248400" cy="3475736"/>
          </a:xfrm>
          <a:prstGeom prst="rect">
            <a:avLst/>
          </a:prstGeom>
        </p:spPr>
      </p:pic>
      <p:sp>
        <p:nvSpPr>
          <p:cNvPr id="5" name="object 5"/>
          <p:cNvSpPr txBox="1"/>
          <p:nvPr/>
        </p:nvSpPr>
        <p:spPr>
          <a:xfrm>
            <a:off x="1680369" y="340322"/>
            <a:ext cx="10896600" cy="1120178"/>
          </a:xfrm>
          <a:prstGeom prst="rect">
            <a:avLst/>
          </a:prstGeom>
        </p:spPr>
        <p:txBody>
          <a:bodyPr vert="horz" wrap="square" lIns="0" tIns="12065" rIns="0" bIns="0" rtlCol="0">
            <a:spAutoFit/>
          </a:bodyPr>
          <a:lstStyle/>
          <a:p>
            <a:pPr marL="355600" indent="-342900">
              <a:spcBef>
                <a:spcPts val="95"/>
              </a:spcBef>
              <a:buFont typeface="Arial" panose="020B0604020202020204" pitchFamily="34" charset="0"/>
              <a:buChar char="•"/>
            </a:pPr>
            <a:r>
              <a:rPr sz="2400" b="1" spc="-10" dirty="0">
                <a:latin typeface="Arial"/>
                <a:cs typeface="Arial"/>
              </a:rPr>
              <a:t>6-1-</a:t>
            </a:r>
            <a:r>
              <a:rPr sz="2400" b="1" dirty="0">
                <a:latin typeface="Arial"/>
                <a:cs typeface="Arial"/>
              </a:rPr>
              <a:t>6</a:t>
            </a:r>
            <a:r>
              <a:rPr sz="2400" b="1" spc="-20" dirty="0">
                <a:latin typeface="Arial"/>
                <a:cs typeface="Arial"/>
              </a:rPr>
              <a:t> </a:t>
            </a:r>
            <a:r>
              <a:rPr sz="2400" spc="-10" dirty="0">
                <a:latin typeface="Arial"/>
                <a:cs typeface="Arial"/>
              </a:rPr>
              <a:t>Each</a:t>
            </a:r>
            <a:r>
              <a:rPr sz="2400" spc="-15" dirty="0">
                <a:latin typeface="Arial"/>
                <a:cs typeface="Arial"/>
              </a:rPr>
              <a:t> </a:t>
            </a:r>
            <a:r>
              <a:rPr sz="2400" spc="-10" dirty="0">
                <a:latin typeface="Arial"/>
                <a:cs typeface="Arial"/>
              </a:rPr>
              <a:t>state</a:t>
            </a:r>
            <a:r>
              <a:rPr sz="2400" spc="-20" dirty="0">
                <a:latin typeface="Arial"/>
                <a:cs typeface="Arial"/>
              </a:rPr>
              <a:t> </a:t>
            </a:r>
            <a:r>
              <a:rPr sz="2400" spc="-10" dirty="0">
                <a:latin typeface="Arial"/>
                <a:cs typeface="Arial"/>
              </a:rPr>
              <a:t>association</a:t>
            </a:r>
            <a:r>
              <a:rPr sz="2400" spc="-15" dirty="0">
                <a:latin typeface="Arial"/>
                <a:cs typeface="Arial"/>
              </a:rPr>
              <a:t> </a:t>
            </a:r>
            <a:r>
              <a:rPr sz="2400" spc="-10" dirty="0">
                <a:latin typeface="Arial"/>
                <a:cs typeface="Arial"/>
              </a:rPr>
              <a:t>shall</a:t>
            </a:r>
            <a:r>
              <a:rPr sz="2400" spc="-15" dirty="0">
                <a:latin typeface="Arial"/>
                <a:cs typeface="Arial"/>
              </a:rPr>
              <a:t> </a:t>
            </a:r>
            <a:r>
              <a:rPr sz="2400" spc="-10" dirty="0">
                <a:latin typeface="Arial"/>
                <a:cs typeface="Arial"/>
              </a:rPr>
              <a:t>have</a:t>
            </a:r>
            <a:r>
              <a:rPr sz="2400" spc="-20" dirty="0">
                <a:latin typeface="Arial"/>
                <a:cs typeface="Arial"/>
              </a:rPr>
              <a:t> </a:t>
            </a:r>
            <a:r>
              <a:rPr sz="2400" dirty="0">
                <a:latin typeface="Arial"/>
                <a:cs typeface="Arial"/>
              </a:rPr>
              <a:t>a</a:t>
            </a:r>
            <a:r>
              <a:rPr sz="2400" spc="-20" dirty="0">
                <a:latin typeface="Arial"/>
                <a:cs typeface="Arial"/>
              </a:rPr>
              <a:t> </a:t>
            </a:r>
            <a:r>
              <a:rPr sz="2400" spc="-10" dirty="0">
                <a:latin typeface="Arial"/>
                <a:cs typeface="Arial"/>
              </a:rPr>
              <a:t>pitching</a:t>
            </a:r>
            <a:r>
              <a:rPr sz="2400" spc="-15" dirty="0">
                <a:latin typeface="Arial"/>
                <a:cs typeface="Arial"/>
              </a:rPr>
              <a:t> </a:t>
            </a:r>
            <a:r>
              <a:rPr sz="2400" spc="-10" dirty="0">
                <a:latin typeface="Arial"/>
                <a:cs typeface="Arial"/>
              </a:rPr>
              <a:t>restriction</a:t>
            </a:r>
            <a:r>
              <a:rPr sz="2400" spc="-20" dirty="0">
                <a:latin typeface="Arial"/>
                <a:cs typeface="Arial"/>
              </a:rPr>
              <a:t> </a:t>
            </a:r>
            <a:r>
              <a:rPr sz="2400" dirty="0">
                <a:latin typeface="Arial"/>
                <a:cs typeface="Arial"/>
              </a:rPr>
              <a:t>policy</a:t>
            </a:r>
            <a:r>
              <a:rPr sz="2400" spc="-15" dirty="0">
                <a:latin typeface="Arial"/>
                <a:cs typeface="Arial"/>
              </a:rPr>
              <a:t> </a:t>
            </a:r>
            <a:r>
              <a:rPr sz="2400" spc="-10" dirty="0">
                <a:latin typeface="Arial"/>
                <a:cs typeface="Arial"/>
              </a:rPr>
              <a:t>based</a:t>
            </a:r>
            <a:r>
              <a:rPr sz="2400" spc="-20" dirty="0">
                <a:latin typeface="Arial"/>
                <a:cs typeface="Arial"/>
              </a:rPr>
              <a:t> </a:t>
            </a:r>
            <a:r>
              <a:rPr sz="2400" dirty="0">
                <a:latin typeface="Arial"/>
                <a:cs typeface="Arial"/>
              </a:rPr>
              <a:t>on</a:t>
            </a:r>
            <a:r>
              <a:rPr sz="2400" spc="-20" dirty="0">
                <a:latin typeface="Arial"/>
                <a:cs typeface="Arial"/>
              </a:rPr>
              <a:t> </a:t>
            </a:r>
            <a:r>
              <a:rPr sz="2400" dirty="0">
                <a:latin typeface="Arial"/>
                <a:cs typeface="Arial"/>
              </a:rPr>
              <a:t>the</a:t>
            </a:r>
            <a:r>
              <a:rPr sz="2400" spc="-15" dirty="0">
                <a:latin typeface="Arial"/>
                <a:cs typeface="Arial"/>
              </a:rPr>
              <a:t> </a:t>
            </a:r>
            <a:r>
              <a:rPr sz="2400" dirty="0">
                <a:latin typeface="Arial"/>
                <a:cs typeface="Arial"/>
              </a:rPr>
              <a:t>number</a:t>
            </a:r>
            <a:r>
              <a:rPr sz="2400" spc="-2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pitches</a:t>
            </a:r>
            <a:r>
              <a:rPr sz="2400" spc="-15" dirty="0">
                <a:latin typeface="Arial"/>
                <a:cs typeface="Arial"/>
              </a:rPr>
              <a:t> </a:t>
            </a:r>
            <a:r>
              <a:rPr sz="2400" spc="-10" dirty="0">
                <a:latin typeface="Arial"/>
                <a:cs typeface="Arial"/>
              </a:rPr>
              <a:t>thrown</a:t>
            </a:r>
            <a:r>
              <a:rPr sz="2400" spc="-20" dirty="0">
                <a:latin typeface="Arial"/>
                <a:cs typeface="Arial"/>
              </a:rPr>
              <a:t> </a:t>
            </a:r>
            <a:r>
              <a:rPr sz="2400" dirty="0">
                <a:latin typeface="Arial"/>
                <a:cs typeface="Arial"/>
              </a:rPr>
              <a:t>to</a:t>
            </a:r>
            <a:r>
              <a:rPr sz="2400" spc="-20" dirty="0">
                <a:latin typeface="Arial"/>
                <a:cs typeface="Arial"/>
              </a:rPr>
              <a:t> </a:t>
            </a:r>
            <a:r>
              <a:rPr sz="2400" spc="-10" dirty="0">
                <a:latin typeface="Arial"/>
                <a:cs typeface="Arial"/>
              </a:rPr>
              <a:t>afford</a:t>
            </a:r>
            <a:r>
              <a:rPr sz="2400" spc="-15" dirty="0">
                <a:latin typeface="Arial"/>
                <a:cs typeface="Arial"/>
              </a:rPr>
              <a:t> </a:t>
            </a:r>
            <a:r>
              <a:rPr sz="2400" dirty="0">
                <a:latin typeface="Arial"/>
                <a:cs typeface="Arial"/>
              </a:rPr>
              <a:t>pitchers</a:t>
            </a:r>
            <a:r>
              <a:rPr sz="2400" spc="-20" dirty="0">
                <a:latin typeface="Arial"/>
                <a:cs typeface="Arial"/>
              </a:rPr>
              <a:t> </a:t>
            </a:r>
            <a:r>
              <a:rPr sz="2400" dirty="0">
                <a:latin typeface="Arial"/>
                <a:cs typeface="Arial"/>
              </a:rPr>
              <a:t>a</a:t>
            </a:r>
            <a:r>
              <a:rPr sz="2400" spc="-20" dirty="0">
                <a:latin typeface="Arial"/>
                <a:cs typeface="Arial"/>
              </a:rPr>
              <a:t> </a:t>
            </a:r>
            <a:r>
              <a:rPr sz="2400" spc="-10" dirty="0">
                <a:latin typeface="Arial"/>
                <a:cs typeface="Arial"/>
              </a:rPr>
              <a:t>required</a:t>
            </a:r>
            <a:r>
              <a:rPr sz="2400" spc="-15" dirty="0">
                <a:latin typeface="Arial"/>
                <a:cs typeface="Arial"/>
              </a:rPr>
              <a:t> </a:t>
            </a:r>
            <a:r>
              <a:rPr sz="2400" dirty="0">
                <a:latin typeface="Arial"/>
                <a:cs typeface="Arial"/>
              </a:rPr>
              <a:t>rest</a:t>
            </a:r>
            <a:r>
              <a:rPr sz="2400" spc="-20" dirty="0">
                <a:latin typeface="Arial"/>
                <a:cs typeface="Arial"/>
              </a:rPr>
              <a:t> </a:t>
            </a:r>
            <a:r>
              <a:rPr sz="2400" spc="-10" dirty="0">
                <a:latin typeface="Arial"/>
                <a:cs typeface="Arial"/>
              </a:rPr>
              <a:t>period</a:t>
            </a:r>
            <a:r>
              <a:rPr sz="2400" spc="-15" dirty="0">
                <a:latin typeface="Arial"/>
                <a:cs typeface="Arial"/>
              </a:rPr>
              <a:t> </a:t>
            </a:r>
            <a:r>
              <a:rPr sz="2400" spc="-10" dirty="0">
                <a:latin typeface="Arial"/>
                <a:cs typeface="Arial"/>
              </a:rPr>
              <a:t>between</a:t>
            </a:r>
            <a:r>
              <a:rPr sz="2400" spc="-20" dirty="0">
                <a:latin typeface="Arial"/>
                <a:cs typeface="Arial"/>
              </a:rPr>
              <a:t> </a:t>
            </a:r>
            <a:r>
              <a:rPr sz="2400" spc="-10" dirty="0">
                <a:latin typeface="Arial"/>
                <a:cs typeface="Arial"/>
              </a:rPr>
              <a:t>pitching</a:t>
            </a:r>
            <a:r>
              <a:rPr sz="2400" spc="-15" dirty="0">
                <a:latin typeface="Arial"/>
                <a:cs typeface="Arial"/>
              </a:rPr>
              <a:t> </a:t>
            </a:r>
            <a:r>
              <a:rPr sz="2400" spc="-10" dirty="0">
                <a:latin typeface="Arial"/>
                <a:cs typeface="Arial"/>
              </a:rPr>
              <a:t>appearance</a:t>
            </a:r>
            <a:r>
              <a:rPr lang="en-US" sz="2400" spc="-10" dirty="0">
                <a:latin typeface="Arial"/>
                <a:cs typeface="Arial"/>
              </a:rPr>
              <a:t>s. </a:t>
            </a:r>
            <a:r>
              <a:rPr lang="en-US" sz="2400" spc="-10" dirty="0">
                <a:highlight>
                  <a:srgbClr val="00FFFF"/>
                </a:highlight>
                <a:latin typeface="Arial"/>
                <a:cs typeface="Arial"/>
              </a:rPr>
              <a:t>Not are concern</a:t>
            </a:r>
            <a:endParaRPr sz="700" dirty="0">
              <a:highlight>
                <a:srgbClr val="00FFFF"/>
              </a:highlight>
              <a:latin typeface="Arial"/>
              <a:cs typeface="Arial"/>
            </a:endParaRPr>
          </a:p>
        </p:txBody>
      </p:sp>
      <p:pic>
        <p:nvPicPr>
          <p:cNvPr id="7" name="object 2">
            <a:extLst>
              <a:ext uri="{FF2B5EF4-FFF2-40B4-BE49-F238E27FC236}">
                <a16:creationId xmlns:a16="http://schemas.microsoft.com/office/drawing/2014/main" id="{BDD40901-E7E5-77A1-1BE7-DD40393DABCD}"/>
              </a:ext>
            </a:extLst>
          </p:cNvPr>
          <p:cNvPicPr/>
          <p:nvPr/>
        </p:nvPicPr>
        <p:blipFill>
          <a:blip r:embed="rId3" cstate="print"/>
          <a:stretch>
            <a:fillRect/>
          </a:stretch>
        </p:blipFill>
        <p:spPr>
          <a:xfrm>
            <a:off x="3775869" y="6056414"/>
            <a:ext cx="6248400" cy="3556889"/>
          </a:xfrm>
          <a:prstGeom prst="rect">
            <a:avLst/>
          </a:prstGeom>
        </p:spPr>
      </p:pic>
      <p:sp>
        <p:nvSpPr>
          <p:cNvPr id="8" name="object 3">
            <a:extLst>
              <a:ext uri="{FF2B5EF4-FFF2-40B4-BE49-F238E27FC236}">
                <a16:creationId xmlns:a16="http://schemas.microsoft.com/office/drawing/2014/main" id="{B2E4434E-3B8C-EF91-7D0A-FDCBE1BFBE72}"/>
              </a:ext>
            </a:extLst>
          </p:cNvPr>
          <p:cNvSpPr txBox="1"/>
          <p:nvPr/>
        </p:nvSpPr>
        <p:spPr>
          <a:xfrm>
            <a:off x="2404269" y="5334000"/>
            <a:ext cx="92964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1a</a:t>
            </a:r>
            <a:r>
              <a:rPr sz="2400" b="1" spc="-30"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pitcher</a:t>
            </a:r>
            <a:r>
              <a:rPr sz="2400" spc="-30" dirty="0">
                <a:latin typeface="Arial"/>
                <a:cs typeface="Arial"/>
              </a:rPr>
              <a:t> </a:t>
            </a:r>
            <a:r>
              <a:rPr sz="2400" dirty="0">
                <a:latin typeface="Arial"/>
                <a:cs typeface="Arial"/>
              </a:rPr>
              <a:t>may</a:t>
            </a:r>
            <a:r>
              <a:rPr sz="2400" spc="-25" dirty="0">
                <a:latin typeface="Arial"/>
                <a:cs typeface="Arial"/>
              </a:rPr>
              <a:t> </a:t>
            </a:r>
            <a:r>
              <a:rPr sz="2400" dirty="0">
                <a:latin typeface="Arial"/>
                <a:cs typeface="Arial"/>
              </a:rPr>
              <a:t>not</a:t>
            </a:r>
            <a:r>
              <a:rPr sz="2400" spc="-35" dirty="0">
                <a:latin typeface="Arial"/>
                <a:cs typeface="Arial"/>
              </a:rPr>
              <a:t> </a:t>
            </a:r>
            <a:r>
              <a:rPr sz="2400" dirty="0">
                <a:latin typeface="Arial"/>
                <a:cs typeface="Arial"/>
              </a:rPr>
              <a:t>apply</a:t>
            </a:r>
            <a:r>
              <a:rPr sz="2400" spc="-25" dirty="0">
                <a:latin typeface="Arial"/>
                <a:cs typeface="Arial"/>
              </a:rPr>
              <a:t> </a:t>
            </a:r>
            <a:r>
              <a:rPr sz="2400" dirty="0">
                <a:latin typeface="Arial"/>
                <a:cs typeface="Arial"/>
              </a:rPr>
              <a:t>a</a:t>
            </a:r>
            <a:r>
              <a:rPr sz="2400" spc="-30" dirty="0">
                <a:latin typeface="Arial"/>
                <a:cs typeface="Arial"/>
              </a:rPr>
              <a:t> </a:t>
            </a:r>
            <a:r>
              <a:rPr sz="2400" spc="-10" dirty="0">
                <a:latin typeface="Arial"/>
                <a:cs typeface="Arial"/>
              </a:rPr>
              <a:t>foreign</a:t>
            </a:r>
            <a:r>
              <a:rPr sz="2400" spc="-25" dirty="0">
                <a:latin typeface="Arial"/>
                <a:cs typeface="Arial"/>
              </a:rPr>
              <a:t> </a:t>
            </a:r>
            <a:r>
              <a:rPr sz="2400" spc="-10" dirty="0">
                <a:latin typeface="Arial"/>
                <a:cs typeface="Arial"/>
              </a:rPr>
              <a:t>substance</a:t>
            </a:r>
            <a:r>
              <a:rPr sz="2400" spc="-30" dirty="0">
                <a:latin typeface="Arial"/>
                <a:cs typeface="Arial"/>
              </a:rPr>
              <a:t> </a:t>
            </a:r>
            <a:r>
              <a:rPr sz="2400" dirty="0">
                <a:latin typeface="Arial"/>
                <a:cs typeface="Arial"/>
              </a:rPr>
              <a:t>to</a:t>
            </a:r>
            <a:r>
              <a:rPr sz="2400" spc="-3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lang="en-US" sz="2400" spc="-10" dirty="0">
                <a:latin typeface="Arial"/>
                <a:cs typeface="Arial"/>
              </a:rPr>
              <a:t> </a:t>
            </a:r>
            <a:r>
              <a:rPr lang="en-US" sz="2400" spc="-10" dirty="0">
                <a:highlight>
                  <a:srgbClr val="FFFF00"/>
                </a:highlight>
                <a:latin typeface="Arial"/>
                <a:cs typeface="Arial"/>
              </a:rPr>
              <a:t>Balk  </a:t>
            </a:r>
            <a:r>
              <a:rPr lang="en-US" sz="2400" spc="-10" dirty="0">
                <a:highlight>
                  <a:srgbClr val="00FFFF"/>
                </a:highlight>
                <a:latin typeface="Arial"/>
                <a:cs typeface="Arial"/>
              </a:rPr>
              <a:t>Ball</a:t>
            </a:r>
            <a:endParaRPr sz="700" dirty="0">
              <a:highlight>
                <a:srgbClr val="00FFFF"/>
              </a:highlight>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622073" y="1003300"/>
            <a:ext cx="7325996" cy="3328161"/>
          </a:xfrm>
          <a:prstGeom prst="rect">
            <a:avLst/>
          </a:prstGeom>
        </p:spPr>
      </p:pic>
      <p:sp>
        <p:nvSpPr>
          <p:cNvPr id="5" name="object 5"/>
          <p:cNvSpPr txBox="1"/>
          <p:nvPr/>
        </p:nvSpPr>
        <p:spPr>
          <a:xfrm>
            <a:off x="2632869" y="343023"/>
            <a:ext cx="7848600" cy="381515"/>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1b</a:t>
            </a:r>
            <a:r>
              <a:rPr sz="2400" b="1" spc="-25" dirty="0">
                <a:latin typeface="Arial"/>
                <a:cs typeface="Arial"/>
              </a:rPr>
              <a:t> </a:t>
            </a:r>
            <a:r>
              <a:rPr sz="2400" spc="-10" dirty="0">
                <a:latin typeface="Arial"/>
                <a:cs typeface="Arial"/>
              </a:rPr>
              <a:t>Spitting</a:t>
            </a:r>
            <a:r>
              <a:rPr sz="2400" spc="-20" dirty="0">
                <a:latin typeface="Arial"/>
                <a:cs typeface="Arial"/>
              </a:rPr>
              <a:t> </a:t>
            </a:r>
            <a:r>
              <a:rPr sz="2400" dirty="0">
                <a:latin typeface="Arial"/>
                <a:cs typeface="Arial"/>
              </a:rPr>
              <a:t>on</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ball</a:t>
            </a:r>
            <a:r>
              <a:rPr sz="2400" spc="-20"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glove</a:t>
            </a:r>
            <a:r>
              <a:rPr sz="2400" spc="-20" dirty="0">
                <a:latin typeface="Arial"/>
                <a:cs typeface="Arial"/>
              </a:rPr>
              <a:t> </a:t>
            </a:r>
            <a:r>
              <a:rPr sz="2400" dirty="0">
                <a:latin typeface="Arial"/>
                <a:cs typeface="Arial"/>
              </a:rPr>
              <a:t>is</a:t>
            </a:r>
            <a:r>
              <a:rPr sz="2400" spc="-30" dirty="0">
                <a:latin typeface="Arial"/>
                <a:cs typeface="Arial"/>
              </a:rPr>
              <a:t> </a:t>
            </a:r>
            <a:r>
              <a:rPr sz="2400" spc="-10" dirty="0">
                <a:latin typeface="Arial"/>
                <a:cs typeface="Arial"/>
              </a:rPr>
              <a:t>illegal.</a:t>
            </a:r>
            <a:r>
              <a:rPr lang="en-US" sz="2400" spc="-10" dirty="0">
                <a:latin typeface="Arial"/>
                <a:cs typeface="Arial"/>
              </a:rPr>
              <a:t> </a:t>
            </a:r>
            <a:r>
              <a:rPr lang="en-US" sz="2400" spc="-10" dirty="0">
                <a:highlight>
                  <a:srgbClr val="FFFF00"/>
                </a:highlight>
                <a:latin typeface="Arial"/>
                <a:cs typeface="Arial"/>
              </a:rPr>
              <a:t>Balk</a:t>
            </a:r>
            <a:endParaRPr sz="2400" dirty="0">
              <a:highlight>
                <a:srgbClr val="FFFF00"/>
              </a:highlight>
              <a:latin typeface="Arial"/>
              <a:cs typeface="Arial"/>
            </a:endParaRPr>
          </a:p>
        </p:txBody>
      </p:sp>
      <p:pic>
        <p:nvPicPr>
          <p:cNvPr id="7" name="object 2">
            <a:extLst>
              <a:ext uri="{FF2B5EF4-FFF2-40B4-BE49-F238E27FC236}">
                <a16:creationId xmlns:a16="http://schemas.microsoft.com/office/drawing/2014/main" id="{2DCF5E9C-AC48-5618-9BDC-C2937910C798}"/>
              </a:ext>
            </a:extLst>
          </p:cNvPr>
          <p:cNvPicPr/>
          <p:nvPr/>
        </p:nvPicPr>
        <p:blipFill>
          <a:blip r:embed="rId3" cstate="print"/>
          <a:stretch>
            <a:fillRect/>
          </a:stretch>
        </p:blipFill>
        <p:spPr>
          <a:xfrm>
            <a:off x="2655888" y="6298440"/>
            <a:ext cx="7315200" cy="3726561"/>
          </a:xfrm>
          <a:prstGeom prst="rect">
            <a:avLst/>
          </a:prstGeom>
        </p:spPr>
      </p:pic>
      <p:sp>
        <p:nvSpPr>
          <p:cNvPr id="8" name="object 3">
            <a:extLst>
              <a:ext uri="{FF2B5EF4-FFF2-40B4-BE49-F238E27FC236}">
                <a16:creationId xmlns:a16="http://schemas.microsoft.com/office/drawing/2014/main" id="{A778D672-8EBD-4C22-7051-ACA2557BD92A}"/>
              </a:ext>
            </a:extLst>
          </p:cNvPr>
          <p:cNvSpPr txBox="1"/>
          <p:nvPr/>
        </p:nvSpPr>
        <p:spPr>
          <a:xfrm>
            <a:off x="2099469" y="5118100"/>
            <a:ext cx="89154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1c</a:t>
            </a:r>
            <a:r>
              <a:rPr sz="2400" b="1" spc="-25" dirty="0">
                <a:latin typeface="Arial"/>
                <a:cs typeface="Arial"/>
              </a:rPr>
              <a:t> </a:t>
            </a:r>
            <a:r>
              <a:rPr sz="2400" spc="-10" dirty="0">
                <a:latin typeface="Arial"/>
                <a:cs typeface="Arial"/>
              </a:rPr>
              <a:t>Rubbing</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on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glove,</a:t>
            </a:r>
            <a:r>
              <a:rPr sz="2400" spc="-25" dirty="0">
                <a:latin typeface="Arial"/>
                <a:cs typeface="Arial"/>
              </a:rPr>
              <a:t> </a:t>
            </a:r>
            <a:r>
              <a:rPr sz="2400" spc="-10" dirty="0">
                <a:latin typeface="Arial"/>
                <a:cs typeface="Arial"/>
              </a:rPr>
              <a:t>clothing</a:t>
            </a:r>
            <a:r>
              <a:rPr sz="2400" spc="-25"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person</a:t>
            </a:r>
            <a:r>
              <a:rPr sz="2400" spc="-25" dirty="0">
                <a:latin typeface="Arial"/>
                <a:cs typeface="Arial"/>
              </a:rPr>
              <a:t> </a:t>
            </a:r>
            <a:r>
              <a:rPr sz="2400" dirty="0">
                <a:latin typeface="Arial"/>
                <a:cs typeface="Arial"/>
              </a:rPr>
              <a:t>is</a:t>
            </a:r>
            <a:r>
              <a:rPr sz="2400" spc="-25" dirty="0">
                <a:latin typeface="Arial"/>
                <a:cs typeface="Arial"/>
              </a:rPr>
              <a:t> </a:t>
            </a:r>
            <a:r>
              <a:rPr sz="2400" spc="-10" dirty="0">
                <a:latin typeface="Arial"/>
                <a:cs typeface="Arial"/>
              </a:rPr>
              <a:t>illegal</a:t>
            </a:r>
            <a:r>
              <a:rPr sz="2400" spc="-30" dirty="0">
                <a:latin typeface="Arial"/>
                <a:cs typeface="Arial"/>
              </a:rPr>
              <a:t> </a:t>
            </a:r>
            <a:r>
              <a:rPr sz="2400" dirty="0">
                <a:latin typeface="Arial"/>
                <a:cs typeface="Arial"/>
              </a:rPr>
              <a:t>if</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act</a:t>
            </a:r>
            <a:r>
              <a:rPr sz="2400" spc="-30" dirty="0">
                <a:latin typeface="Arial"/>
                <a:cs typeface="Arial"/>
              </a:rPr>
              <a:t> </a:t>
            </a:r>
            <a:r>
              <a:rPr sz="2400" dirty="0">
                <a:latin typeface="Arial"/>
                <a:cs typeface="Arial"/>
              </a:rPr>
              <a:t>defaces</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lang="en-US" sz="2400" spc="-10" dirty="0">
                <a:latin typeface="Arial"/>
                <a:cs typeface="Arial"/>
              </a:rPr>
              <a:t> </a:t>
            </a:r>
            <a:r>
              <a:rPr lang="en-US" sz="2400" spc="-10" dirty="0">
                <a:highlight>
                  <a:srgbClr val="FFFF00"/>
                </a:highlight>
                <a:latin typeface="Arial"/>
                <a:cs typeface="Arial"/>
              </a:rPr>
              <a:t>Balk</a:t>
            </a:r>
            <a:endParaRPr sz="2400" dirty="0">
              <a:highlight>
                <a:srgbClr val="FFFF00"/>
              </a:highlight>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p:cNvSpPr>
          <p:nvPr/>
        </p:nvSpPr>
        <p:spPr>
          <a:xfrm>
            <a:off x="423069" y="165100"/>
            <a:ext cx="13411200" cy="9710992"/>
          </a:xfrm>
          <a:prstGeom prst="rect">
            <a:avLst/>
          </a:prstGeom>
        </p:spPr>
        <p:txBody>
          <a:bodyPr vert="horz" wrap="square" lIns="0" tIns="15875" rIns="0" bIns="0" rtlCol="0">
            <a:spAutoFit/>
          </a:bodyPr>
          <a:lstStyle/>
          <a:p>
            <a:pPr marL="12700" algn="ctr"/>
            <a:r>
              <a:rPr lang="en-US" sz="4000" b="1" dirty="0">
                <a:latin typeface="Arial" panose="020B0604020202020204" pitchFamily="34" charset="0"/>
                <a:cs typeface="Arial"/>
              </a:rPr>
              <a:t>PART 3 </a:t>
            </a:r>
          </a:p>
          <a:p>
            <a:pPr marL="12700" algn="ctr"/>
            <a:r>
              <a:rPr lang="en-US" sz="4000" b="1" dirty="0">
                <a:latin typeface="Arial" panose="020B0604020202020204" pitchFamily="34" charset="0"/>
                <a:cs typeface="Arial"/>
              </a:rPr>
              <a:t>Rule 6 Pitching</a:t>
            </a:r>
          </a:p>
          <a:p>
            <a:pPr marL="12700" algn="ctr"/>
            <a:endParaRPr lang="en-US" dirty="0">
              <a:latin typeface="Arial" panose="020B0604020202020204" pitchFamily="34" charset="0"/>
              <a:cs typeface="Arial"/>
            </a:endParaRPr>
          </a:p>
          <a:p>
            <a:pPr marL="12700" algn="ctr"/>
            <a:endParaRPr lang="en-US" sz="1600" dirty="0">
              <a:latin typeface="Arial" panose="020B0604020202020204" pitchFamily="34" charset="0"/>
              <a:cs typeface="Arial"/>
            </a:endParaRPr>
          </a:p>
          <a:p>
            <a:pPr marL="12700" algn="just"/>
            <a:r>
              <a:rPr lang="en-US" sz="3600" dirty="0">
                <a:latin typeface="Arial" panose="020B0604020202020204" pitchFamily="34" charset="0"/>
                <a:cs typeface="Arial"/>
              </a:rPr>
              <a:t>The</a:t>
            </a:r>
            <a:r>
              <a:rPr lang="en-US" sz="3600" spc="-30" dirty="0">
                <a:latin typeface="Arial" panose="020B0604020202020204" pitchFamily="34" charset="0"/>
                <a:cs typeface="Arial"/>
              </a:rPr>
              <a:t> </a:t>
            </a:r>
            <a:r>
              <a:rPr lang="en-US" sz="3600" spc="-10" dirty="0">
                <a:latin typeface="Arial" panose="020B0604020202020204" pitchFamily="34" charset="0"/>
                <a:cs typeface="Arial"/>
              </a:rPr>
              <a:t>pitch</a:t>
            </a:r>
            <a:r>
              <a:rPr lang="en-US" sz="3600" spc="-30" dirty="0">
                <a:latin typeface="Arial" panose="020B0604020202020204" pitchFamily="34" charset="0"/>
                <a:cs typeface="Arial"/>
              </a:rPr>
              <a:t> </a:t>
            </a:r>
            <a:r>
              <a:rPr lang="en-US" sz="3600" dirty="0">
                <a:latin typeface="Arial" panose="020B0604020202020204" pitchFamily="34" charset="0"/>
                <a:cs typeface="Arial"/>
              </a:rPr>
              <a:t>can</a:t>
            </a:r>
            <a:r>
              <a:rPr lang="en-US" sz="3600" spc="-30" dirty="0">
                <a:latin typeface="Arial" panose="020B0604020202020204" pitchFamily="34" charset="0"/>
                <a:cs typeface="Arial"/>
              </a:rPr>
              <a:t> </a:t>
            </a:r>
            <a:r>
              <a:rPr lang="en-US" sz="3600" dirty="0">
                <a:latin typeface="Arial" panose="020B0604020202020204" pitchFamily="34" charset="0"/>
                <a:cs typeface="Arial"/>
              </a:rPr>
              <a:t>be</a:t>
            </a:r>
            <a:r>
              <a:rPr lang="en-US" sz="3600" spc="-30" dirty="0">
                <a:latin typeface="Arial" panose="020B0604020202020204" pitchFamily="34" charset="0"/>
                <a:cs typeface="Arial"/>
              </a:rPr>
              <a:t> </a:t>
            </a:r>
            <a:r>
              <a:rPr lang="en-US" sz="3600" spc="-10" dirty="0">
                <a:latin typeface="Arial" panose="020B0604020202020204" pitchFamily="34" charset="0"/>
                <a:cs typeface="Arial"/>
              </a:rPr>
              <a:t>thrown</a:t>
            </a:r>
            <a:r>
              <a:rPr lang="en-US" sz="3600" spc="-30" dirty="0">
                <a:latin typeface="Arial" panose="020B0604020202020204" pitchFamily="34" charset="0"/>
                <a:cs typeface="Arial"/>
              </a:rPr>
              <a:t> </a:t>
            </a:r>
            <a:r>
              <a:rPr lang="en-US" sz="3600" dirty="0">
                <a:latin typeface="Arial" panose="020B0604020202020204" pitchFamily="34" charset="0"/>
                <a:cs typeface="Arial"/>
              </a:rPr>
              <a:t>from</a:t>
            </a:r>
            <a:r>
              <a:rPr lang="en-US" sz="3600" spc="-25" dirty="0">
                <a:latin typeface="Arial" panose="020B0604020202020204" pitchFamily="34" charset="0"/>
                <a:cs typeface="Arial"/>
              </a:rPr>
              <a:t> </a:t>
            </a:r>
            <a:r>
              <a:rPr lang="en-US" sz="3600" dirty="0">
                <a:latin typeface="Arial" panose="020B0604020202020204" pitchFamily="34" charset="0"/>
                <a:cs typeface="Arial"/>
              </a:rPr>
              <a:t>either</a:t>
            </a:r>
            <a:r>
              <a:rPr lang="en-US" sz="3600" spc="-30" dirty="0">
                <a:latin typeface="Arial" panose="020B0604020202020204" pitchFamily="34" charset="0"/>
                <a:cs typeface="Arial"/>
              </a:rPr>
              <a:t> </a:t>
            </a:r>
            <a:r>
              <a:rPr lang="en-US" sz="3600" dirty="0">
                <a:latin typeface="Arial" panose="020B0604020202020204" pitchFamily="34" charset="0"/>
                <a:cs typeface="Arial"/>
              </a:rPr>
              <a:t>of</a:t>
            </a:r>
            <a:r>
              <a:rPr lang="en-US" sz="3600" spc="-25" dirty="0">
                <a:latin typeface="Arial" panose="020B0604020202020204" pitchFamily="34" charset="0"/>
                <a:cs typeface="Arial"/>
              </a:rPr>
              <a:t> </a:t>
            </a:r>
            <a:r>
              <a:rPr lang="en-US" sz="3600" dirty="0">
                <a:latin typeface="Arial" panose="020B0604020202020204" pitchFamily="34" charset="0"/>
                <a:cs typeface="Arial"/>
              </a:rPr>
              <a:t>two</a:t>
            </a:r>
            <a:r>
              <a:rPr lang="en-US" sz="3600" spc="-30" dirty="0">
                <a:latin typeface="Arial" panose="020B0604020202020204" pitchFamily="34" charset="0"/>
                <a:cs typeface="Arial"/>
              </a:rPr>
              <a:t> </a:t>
            </a:r>
            <a:r>
              <a:rPr lang="en-US" sz="3600" dirty="0">
                <a:latin typeface="Arial" panose="020B0604020202020204" pitchFamily="34" charset="0"/>
                <a:cs typeface="Arial"/>
              </a:rPr>
              <a:t>basic</a:t>
            </a:r>
            <a:r>
              <a:rPr lang="en-US" sz="3600" spc="-25" dirty="0">
                <a:latin typeface="Arial" panose="020B0604020202020204" pitchFamily="34" charset="0"/>
                <a:cs typeface="Arial"/>
              </a:rPr>
              <a:t> </a:t>
            </a:r>
            <a:r>
              <a:rPr lang="en-US" sz="3600" dirty="0">
                <a:latin typeface="Arial" panose="020B0604020202020204" pitchFamily="34" charset="0"/>
                <a:cs typeface="Arial"/>
              </a:rPr>
              <a:t>positions</a:t>
            </a:r>
            <a:r>
              <a:rPr lang="en-US" sz="3600" spc="-30" dirty="0">
                <a:latin typeface="Arial" panose="020B0604020202020204" pitchFamily="34" charset="0"/>
                <a:cs typeface="Arial"/>
              </a:rPr>
              <a:t> </a:t>
            </a:r>
            <a:r>
              <a:rPr lang="en-US" sz="3600" dirty="0">
                <a:latin typeface="Arial" panose="020B0604020202020204" pitchFamily="34" charset="0"/>
                <a:cs typeface="Arial"/>
              </a:rPr>
              <a:t>—</a:t>
            </a:r>
            <a:r>
              <a:rPr lang="en-US" sz="3600" spc="-30" dirty="0">
                <a:latin typeface="Arial" panose="020B0604020202020204" pitchFamily="34" charset="0"/>
                <a:cs typeface="Arial"/>
              </a:rPr>
              <a:t> </a:t>
            </a:r>
            <a:r>
              <a:rPr lang="en-US" sz="3600" dirty="0">
                <a:latin typeface="Arial" panose="020B0604020202020204" pitchFamily="34" charset="0"/>
                <a:cs typeface="Arial"/>
              </a:rPr>
              <a:t>the</a:t>
            </a:r>
            <a:r>
              <a:rPr lang="en-US" sz="3600" spc="-25" dirty="0">
                <a:latin typeface="Arial" panose="020B0604020202020204" pitchFamily="34" charset="0"/>
                <a:cs typeface="Arial"/>
              </a:rPr>
              <a:t> </a:t>
            </a:r>
            <a:r>
              <a:rPr lang="en-US" sz="3600" spc="-10" dirty="0">
                <a:latin typeface="Arial" panose="020B0604020202020204" pitchFamily="34" charset="0"/>
                <a:cs typeface="Arial"/>
              </a:rPr>
              <a:t>windup</a:t>
            </a:r>
            <a:r>
              <a:rPr lang="en-US" sz="3600" spc="-30" dirty="0">
                <a:latin typeface="Arial" panose="020B0604020202020204" pitchFamily="34" charset="0"/>
                <a:cs typeface="Arial"/>
              </a:rPr>
              <a:t> </a:t>
            </a:r>
            <a:r>
              <a:rPr lang="en-US" sz="3600" dirty="0">
                <a:latin typeface="Arial" panose="020B0604020202020204" pitchFamily="34" charset="0"/>
                <a:cs typeface="Arial"/>
              </a:rPr>
              <a:t>or</a:t>
            </a:r>
            <a:r>
              <a:rPr lang="en-US" sz="3600" spc="-30" dirty="0">
                <a:latin typeface="Arial" panose="020B0604020202020204" pitchFamily="34" charset="0"/>
                <a:cs typeface="Arial"/>
              </a:rPr>
              <a:t> </a:t>
            </a:r>
            <a:r>
              <a:rPr lang="en-US" sz="3600" dirty="0">
                <a:latin typeface="Arial" panose="020B0604020202020204" pitchFamily="34" charset="0"/>
                <a:cs typeface="Arial"/>
              </a:rPr>
              <a:t>the</a:t>
            </a:r>
            <a:r>
              <a:rPr lang="en-US" sz="3600" spc="-30" dirty="0">
                <a:latin typeface="Arial" panose="020B0604020202020204" pitchFamily="34" charset="0"/>
                <a:cs typeface="Arial"/>
              </a:rPr>
              <a:t> </a:t>
            </a:r>
            <a:r>
              <a:rPr lang="en-US" sz="3600" dirty="0">
                <a:latin typeface="Arial" panose="020B0604020202020204" pitchFamily="34" charset="0"/>
                <a:cs typeface="Arial"/>
              </a:rPr>
              <a:t>set</a:t>
            </a:r>
            <a:r>
              <a:rPr lang="en-US" sz="3600" spc="-30" dirty="0">
                <a:latin typeface="Arial" panose="020B0604020202020204" pitchFamily="34" charset="0"/>
                <a:cs typeface="Arial"/>
              </a:rPr>
              <a:t> </a:t>
            </a:r>
            <a:r>
              <a:rPr lang="en-US" sz="3600" spc="-10" dirty="0">
                <a:latin typeface="Arial" panose="020B0604020202020204" pitchFamily="34" charset="0"/>
                <a:cs typeface="Arial"/>
              </a:rPr>
              <a:t>position.</a:t>
            </a:r>
            <a:r>
              <a:rPr lang="en-US" sz="3600" spc="-35" dirty="0">
                <a:latin typeface="Arial" panose="020B0604020202020204" pitchFamily="34" charset="0"/>
                <a:cs typeface="Arial"/>
              </a:rPr>
              <a:t> </a:t>
            </a:r>
            <a:r>
              <a:rPr lang="en-US" sz="3600" dirty="0">
                <a:latin typeface="Arial" panose="020B0604020202020204" pitchFamily="34" charset="0"/>
                <a:cs typeface="Arial"/>
              </a:rPr>
              <a:t>This</a:t>
            </a:r>
            <a:r>
              <a:rPr lang="en-US" sz="3600" spc="-25" dirty="0">
                <a:latin typeface="Arial" panose="020B0604020202020204" pitchFamily="34" charset="0"/>
                <a:cs typeface="Arial"/>
              </a:rPr>
              <a:t> </a:t>
            </a:r>
            <a:r>
              <a:rPr lang="en-US" sz="3600" spc="-10" dirty="0">
                <a:latin typeface="Arial" panose="020B0604020202020204" pitchFamily="34" charset="0"/>
                <a:cs typeface="Arial"/>
              </a:rPr>
              <a:t>rule</a:t>
            </a:r>
            <a:r>
              <a:rPr lang="en-US" sz="3600" spc="-35" dirty="0">
                <a:latin typeface="Arial" panose="020B0604020202020204" pitchFamily="34" charset="0"/>
                <a:cs typeface="Arial"/>
              </a:rPr>
              <a:t> </a:t>
            </a:r>
            <a:r>
              <a:rPr lang="en-US" sz="3600" dirty="0">
                <a:latin typeface="Arial" panose="020B0604020202020204" pitchFamily="34" charset="0"/>
                <a:cs typeface="Arial"/>
              </a:rPr>
              <a:t>explains</a:t>
            </a:r>
            <a:r>
              <a:rPr lang="en-US" sz="3600" spc="-25" dirty="0">
                <a:latin typeface="Arial" panose="020B0604020202020204" pitchFamily="34" charset="0"/>
                <a:cs typeface="Arial"/>
              </a:rPr>
              <a:t> </a:t>
            </a:r>
            <a:r>
              <a:rPr lang="en-US" sz="3600" dirty="0">
                <a:latin typeface="Arial" panose="020B0604020202020204" pitchFamily="34" charset="0"/>
                <a:cs typeface="Arial"/>
              </a:rPr>
              <a:t>the</a:t>
            </a:r>
            <a:r>
              <a:rPr lang="en-US" sz="3600" spc="-25" dirty="0">
                <a:latin typeface="Arial" panose="020B0604020202020204" pitchFamily="34" charset="0"/>
                <a:cs typeface="Arial"/>
              </a:rPr>
              <a:t> </a:t>
            </a:r>
            <a:r>
              <a:rPr lang="en-US" sz="3600" dirty="0">
                <a:latin typeface="Arial" panose="020B0604020202020204" pitchFamily="34" charset="0"/>
                <a:cs typeface="Arial"/>
              </a:rPr>
              <a:t>pitcher’s</a:t>
            </a:r>
            <a:r>
              <a:rPr lang="en-US" sz="3600" spc="-30" dirty="0">
                <a:latin typeface="Arial" panose="020B0604020202020204" pitchFamily="34" charset="0"/>
                <a:cs typeface="Arial"/>
              </a:rPr>
              <a:t> </a:t>
            </a:r>
            <a:r>
              <a:rPr lang="en-US" sz="3600" spc="-10" dirty="0">
                <a:latin typeface="Arial" panose="020B0604020202020204" pitchFamily="34" charset="0"/>
                <a:cs typeface="Arial"/>
              </a:rPr>
              <a:t>positioning</a:t>
            </a:r>
            <a:r>
              <a:rPr lang="en-US" sz="3600" spc="-25" dirty="0">
                <a:latin typeface="Arial" panose="020B0604020202020204" pitchFamily="34" charset="0"/>
                <a:cs typeface="Arial"/>
              </a:rPr>
              <a:t> </a:t>
            </a:r>
            <a:r>
              <a:rPr lang="en-US" sz="3600" dirty="0">
                <a:latin typeface="Arial" panose="020B0604020202020204" pitchFamily="34" charset="0"/>
                <a:cs typeface="Arial"/>
              </a:rPr>
              <a:t>and</a:t>
            </a:r>
            <a:r>
              <a:rPr lang="en-US" sz="3600" spc="-30" dirty="0">
                <a:latin typeface="Arial" panose="020B0604020202020204" pitchFamily="34" charset="0"/>
                <a:cs typeface="Arial"/>
              </a:rPr>
              <a:t> </a:t>
            </a:r>
            <a:r>
              <a:rPr lang="en-US" sz="3600" dirty="0">
                <a:latin typeface="Arial" panose="020B0604020202020204" pitchFamily="34" charset="0"/>
                <a:cs typeface="Arial"/>
              </a:rPr>
              <a:t>what</a:t>
            </a:r>
            <a:r>
              <a:rPr lang="en-US" sz="3600" spc="-30" dirty="0">
                <a:latin typeface="Arial" panose="020B0604020202020204" pitchFamily="34" charset="0"/>
                <a:cs typeface="Arial"/>
              </a:rPr>
              <a:t> </a:t>
            </a:r>
            <a:r>
              <a:rPr lang="en-US" sz="3600" dirty="0">
                <a:latin typeface="Arial" panose="020B0604020202020204" pitchFamily="34" charset="0"/>
                <a:cs typeface="Arial"/>
              </a:rPr>
              <a:t>he</a:t>
            </a:r>
            <a:r>
              <a:rPr lang="en-US" sz="3600" spc="-35" dirty="0">
                <a:latin typeface="Arial" panose="020B0604020202020204" pitchFamily="34" charset="0"/>
                <a:cs typeface="Arial"/>
              </a:rPr>
              <a:t> </a:t>
            </a:r>
            <a:r>
              <a:rPr lang="en-US" sz="3600" dirty="0">
                <a:latin typeface="Arial" panose="020B0604020202020204" pitchFamily="34" charset="0"/>
                <a:cs typeface="Arial"/>
              </a:rPr>
              <a:t>can</a:t>
            </a:r>
            <a:r>
              <a:rPr lang="en-US" sz="3600" spc="-25" dirty="0">
                <a:latin typeface="Arial" panose="020B0604020202020204" pitchFamily="34" charset="0"/>
                <a:cs typeface="Arial"/>
              </a:rPr>
              <a:t> </a:t>
            </a:r>
            <a:r>
              <a:rPr lang="en-US" sz="3600" dirty="0">
                <a:latin typeface="Arial" panose="020B0604020202020204" pitchFamily="34" charset="0"/>
                <a:cs typeface="Arial"/>
              </a:rPr>
              <a:t>do</a:t>
            </a:r>
            <a:r>
              <a:rPr lang="en-US" sz="3600" spc="-35" dirty="0">
                <a:latin typeface="Arial" panose="020B0604020202020204" pitchFamily="34" charset="0"/>
                <a:cs typeface="Arial"/>
              </a:rPr>
              <a:t> </a:t>
            </a:r>
            <a:r>
              <a:rPr lang="en-US" sz="3600" dirty="0">
                <a:latin typeface="Arial" panose="020B0604020202020204" pitchFamily="34" charset="0"/>
                <a:cs typeface="Arial"/>
              </a:rPr>
              <a:t>from</a:t>
            </a:r>
            <a:r>
              <a:rPr lang="en-US" sz="3600" spc="-25" dirty="0">
                <a:latin typeface="Arial" panose="020B0604020202020204" pitchFamily="34" charset="0"/>
                <a:cs typeface="Arial"/>
              </a:rPr>
              <a:t> </a:t>
            </a:r>
            <a:r>
              <a:rPr lang="en-US" sz="3600" spc="-10" dirty="0">
                <a:latin typeface="Arial" panose="020B0604020202020204" pitchFamily="34" charset="0"/>
                <a:cs typeface="Arial"/>
              </a:rPr>
              <a:t>each</a:t>
            </a:r>
            <a:r>
              <a:rPr lang="en-US" sz="3600" spc="-30" dirty="0">
                <a:latin typeface="Arial" panose="020B0604020202020204" pitchFamily="34" charset="0"/>
                <a:cs typeface="Arial"/>
              </a:rPr>
              <a:t> </a:t>
            </a:r>
            <a:r>
              <a:rPr lang="en-US" sz="3600" dirty="0">
                <a:latin typeface="Arial" panose="020B0604020202020204" pitchFamily="34" charset="0"/>
                <a:cs typeface="Arial"/>
              </a:rPr>
              <a:t>of</a:t>
            </a:r>
            <a:r>
              <a:rPr lang="en-US" sz="3600" spc="-25" dirty="0">
                <a:latin typeface="Arial" panose="020B0604020202020204" pitchFamily="34" charset="0"/>
                <a:cs typeface="Arial"/>
              </a:rPr>
              <a:t> </a:t>
            </a:r>
            <a:r>
              <a:rPr lang="en-US" sz="3600" spc="-10" dirty="0">
                <a:latin typeface="Arial" panose="020B0604020202020204" pitchFamily="34" charset="0"/>
                <a:cs typeface="Arial"/>
              </a:rPr>
              <a:t>those</a:t>
            </a:r>
            <a:r>
              <a:rPr lang="en-US" sz="3600" spc="-25" dirty="0">
                <a:latin typeface="Arial" panose="020B0604020202020204" pitchFamily="34" charset="0"/>
                <a:cs typeface="Arial"/>
              </a:rPr>
              <a:t> </a:t>
            </a:r>
            <a:r>
              <a:rPr lang="en-US" sz="3600" spc="-10" dirty="0">
                <a:latin typeface="Arial" panose="020B0604020202020204" pitchFamily="34" charset="0"/>
                <a:cs typeface="Arial"/>
              </a:rPr>
              <a:t>positions.</a:t>
            </a:r>
          </a:p>
          <a:p>
            <a:pPr marL="12700" algn="ctr"/>
            <a:endParaRPr lang="en-US" sz="3200" spc="-10" dirty="0">
              <a:latin typeface="Arial" panose="020B0604020202020204" pitchFamily="34" charset="0"/>
              <a:cs typeface="Arial"/>
            </a:endParaRPr>
          </a:p>
          <a:p>
            <a:pPr algn="just"/>
            <a:r>
              <a:rPr lang="en-US" sz="3600" dirty="0"/>
              <a:t>Just as important, however, are the things a pitcher cannot do, either from one of the two positions, or at any time, regardless of whether he is using the set or windup. There are 20 infractions listed that a pitcher could commit, with penalties ranging from a warning to ejection.</a:t>
            </a:r>
          </a:p>
          <a:p>
            <a:pPr algn="just"/>
            <a:endParaRPr lang="en-US" sz="3600" dirty="0"/>
          </a:p>
          <a:p>
            <a:pPr algn="just"/>
            <a:r>
              <a:rPr lang="en-US" sz="3600" dirty="0"/>
              <a:t>This rule also explains that while a pitcher is not pitching, he is treated like any other infielder, except that when a ball passes the pitcher, it can still become dead when it strikes an umpire or a baserunner.</a:t>
            </a:r>
          </a:p>
          <a:p>
            <a:pPr marL="12700" algn="ctr"/>
            <a:endParaRPr sz="1600" dirty="0">
              <a:latin typeface="Arial" panose="020B0604020202020204" pitchFamily="34" charset="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3215799" y="1372042"/>
            <a:ext cx="7216139" cy="3738561"/>
          </a:xfrm>
          <a:prstGeom prst="rect">
            <a:avLst/>
          </a:prstGeom>
        </p:spPr>
      </p:pic>
      <p:sp>
        <p:nvSpPr>
          <p:cNvPr id="5" name="object 5"/>
          <p:cNvSpPr txBox="1"/>
          <p:nvPr/>
        </p:nvSpPr>
        <p:spPr>
          <a:xfrm>
            <a:off x="1794669" y="396208"/>
            <a:ext cx="102108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1d</a:t>
            </a:r>
            <a:r>
              <a:rPr sz="2400" b="1"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may</a:t>
            </a:r>
            <a:r>
              <a:rPr sz="2400" spc="-20" dirty="0">
                <a:latin typeface="Arial"/>
                <a:cs typeface="Arial"/>
              </a:rPr>
              <a:t> </a:t>
            </a:r>
            <a:r>
              <a:rPr sz="2400" dirty="0">
                <a:latin typeface="Arial"/>
                <a:cs typeface="Arial"/>
              </a:rPr>
              <a:t>not</a:t>
            </a:r>
            <a:r>
              <a:rPr sz="2400" spc="-30" dirty="0">
                <a:latin typeface="Arial"/>
                <a:cs typeface="Arial"/>
              </a:rPr>
              <a:t> </a:t>
            </a:r>
            <a:r>
              <a:rPr sz="2400" spc="-10" dirty="0">
                <a:latin typeface="Arial"/>
                <a:cs typeface="Arial"/>
              </a:rPr>
              <a:t>discolor</a:t>
            </a:r>
            <a:r>
              <a:rPr sz="2400" spc="-30" dirty="0">
                <a:latin typeface="Arial"/>
                <a:cs typeface="Arial"/>
              </a:rPr>
              <a:t> </a:t>
            </a:r>
            <a:r>
              <a:rPr sz="2400" dirty="0">
                <a:latin typeface="Arial"/>
                <a:cs typeface="Arial"/>
              </a:rPr>
              <a:t>the</a:t>
            </a:r>
            <a:r>
              <a:rPr sz="2400" spc="-20"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dirt.</a:t>
            </a:r>
            <a:r>
              <a:rPr sz="2400" spc="-20" dirty="0">
                <a:latin typeface="Arial"/>
                <a:cs typeface="Arial"/>
              </a:rPr>
              <a:t> </a:t>
            </a:r>
            <a:r>
              <a:rPr sz="2400" dirty="0">
                <a:latin typeface="Arial"/>
                <a:cs typeface="Arial"/>
              </a:rPr>
              <a:t>He</a:t>
            </a:r>
            <a:r>
              <a:rPr sz="2400" spc="-30" dirty="0">
                <a:latin typeface="Arial"/>
                <a:cs typeface="Arial"/>
              </a:rPr>
              <a:t> </a:t>
            </a:r>
            <a:r>
              <a:rPr sz="2400" dirty="0">
                <a:latin typeface="Arial"/>
                <a:cs typeface="Arial"/>
              </a:rPr>
              <a:t>may</a:t>
            </a:r>
            <a:r>
              <a:rPr sz="2400" spc="-25" dirty="0">
                <a:latin typeface="Arial"/>
                <a:cs typeface="Arial"/>
              </a:rPr>
              <a:t> </a:t>
            </a:r>
            <a:r>
              <a:rPr sz="2400" dirty="0">
                <a:latin typeface="Arial"/>
                <a:cs typeface="Arial"/>
              </a:rPr>
              <a:t>rub</a:t>
            </a:r>
            <a:r>
              <a:rPr sz="2400" spc="-2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with</a:t>
            </a:r>
            <a:r>
              <a:rPr sz="2400" spc="-20" dirty="0">
                <a:latin typeface="Arial"/>
                <a:cs typeface="Arial"/>
              </a:rPr>
              <a:t> </a:t>
            </a:r>
            <a:r>
              <a:rPr sz="2400" dirty="0">
                <a:latin typeface="Arial"/>
                <a:cs typeface="Arial"/>
              </a:rPr>
              <a:t>his</a:t>
            </a:r>
            <a:r>
              <a:rPr sz="2400" spc="-30" dirty="0">
                <a:latin typeface="Arial"/>
                <a:cs typeface="Arial"/>
              </a:rPr>
              <a:t> </a:t>
            </a:r>
            <a:r>
              <a:rPr sz="2400" spc="-10" dirty="0">
                <a:latin typeface="Arial"/>
                <a:cs typeface="Arial"/>
              </a:rPr>
              <a:t>bare</a:t>
            </a:r>
            <a:r>
              <a:rPr sz="2400" spc="-25" dirty="0">
                <a:latin typeface="Arial"/>
                <a:cs typeface="Arial"/>
              </a:rPr>
              <a:t> </a:t>
            </a:r>
            <a:r>
              <a:rPr sz="2400" dirty="0">
                <a:latin typeface="Arial"/>
                <a:cs typeface="Arial"/>
              </a:rPr>
              <a:t>hands</a:t>
            </a:r>
            <a:r>
              <a:rPr sz="2400" spc="-25" dirty="0">
                <a:latin typeface="Arial"/>
                <a:cs typeface="Arial"/>
              </a:rPr>
              <a:t> </a:t>
            </a:r>
            <a:r>
              <a:rPr sz="2400" dirty="0">
                <a:latin typeface="Arial"/>
                <a:cs typeface="Arial"/>
              </a:rPr>
              <a:t>to</a:t>
            </a:r>
            <a:r>
              <a:rPr sz="2400" spc="-25" dirty="0">
                <a:latin typeface="Arial"/>
                <a:cs typeface="Arial"/>
              </a:rPr>
              <a:t> </a:t>
            </a:r>
            <a:r>
              <a:rPr sz="2400" spc="-10" dirty="0">
                <a:latin typeface="Arial"/>
                <a:cs typeface="Arial"/>
              </a:rPr>
              <a:t>remove</a:t>
            </a:r>
            <a:r>
              <a:rPr sz="2400" spc="-25" dirty="0">
                <a:latin typeface="Arial"/>
                <a:cs typeface="Arial"/>
              </a:rPr>
              <a:t> </a:t>
            </a:r>
            <a:r>
              <a:rPr sz="2400" dirty="0">
                <a:latin typeface="Arial"/>
                <a:cs typeface="Arial"/>
              </a:rPr>
              <a:t>any</a:t>
            </a:r>
            <a:r>
              <a:rPr sz="2400" spc="-25" dirty="0">
                <a:latin typeface="Arial"/>
                <a:cs typeface="Arial"/>
              </a:rPr>
              <a:t> </a:t>
            </a:r>
            <a:r>
              <a:rPr sz="2400" spc="-10" dirty="0">
                <a:latin typeface="Arial"/>
                <a:cs typeface="Arial"/>
              </a:rPr>
              <a:t>extraneous</a:t>
            </a:r>
            <a:r>
              <a:rPr sz="2400" spc="-25" dirty="0">
                <a:latin typeface="Arial"/>
                <a:cs typeface="Arial"/>
              </a:rPr>
              <a:t> </a:t>
            </a:r>
            <a:r>
              <a:rPr sz="2400" spc="-10" dirty="0">
                <a:latin typeface="Arial"/>
                <a:cs typeface="Arial"/>
              </a:rPr>
              <a:t>coating.</a:t>
            </a:r>
            <a:r>
              <a:rPr lang="en-US" sz="2400" spc="-10" dirty="0">
                <a:latin typeface="Arial"/>
                <a:cs typeface="Arial"/>
              </a:rPr>
              <a:t>  </a:t>
            </a:r>
            <a:r>
              <a:rPr lang="en-US" sz="2400" spc="-10" dirty="0">
                <a:highlight>
                  <a:srgbClr val="FFFF00"/>
                </a:highlight>
                <a:latin typeface="Arial"/>
                <a:cs typeface="Arial"/>
              </a:rPr>
              <a:t>Balk w/ runners</a:t>
            </a:r>
            <a:endParaRPr sz="2400" dirty="0">
              <a:highlight>
                <a:srgbClr val="FFFF00"/>
              </a:highlight>
              <a:latin typeface="Arial"/>
              <a:cs typeface="Arial"/>
            </a:endParaRPr>
          </a:p>
        </p:txBody>
      </p:sp>
      <p:pic>
        <p:nvPicPr>
          <p:cNvPr id="6" name="object 6"/>
          <p:cNvPicPr/>
          <p:nvPr/>
        </p:nvPicPr>
        <p:blipFill>
          <a:blip r:embed="rId3" cstate="print"/>
          <a:stretch>
            <a:fillRect/>
          </a:stretch>
        </p:blipFill>
        <p:spPr>
          <a:xfrm>
            <a:off x="2861469" y="6870700"/>
            <a:ext cx="7696199" cy="3143631"/>
          </a:xfrm>
          <a:prstGeom prst="rect">
            <a:avLst/>
          </a:prstGeom>
        </p:spPr>
      </p:pic>
      <p:sp>
        <p:nvSpPr>
          <p:cNvPr id="7" name="object 3">
            <a:extLst>
              <a:ext uri="{FF2B5EF4-FFF2-40B4-BE49-F238E27FC236}">
                <a16:creationId xmlns:a16="http://schemas.microsoft.com/office/drawing/2014/main" id="{6CD6CCE5-3C95-064B-D780-6FE811ADF580}"/>
              </a:ext>
            </a:extLst>
          </p:cNvPr>
          <p:cNvSpPr txBox="1"/>
          <p:nvPr/>
        </p:nvSpPr>
        <p:spPr>
          <a:xfrm>
            <a:off x="1108869" y="5335590"/>
            <a:ext cx="11430000" cy="1746632"/>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6-2-</a:t>
            </a:r>
            <a:r>
              <a:rPr sz="2400" b="1" dirty="0">
                <a:latin typeface="Arial"/>
                <a:cs typeface="Arial"/>
              </a:rPr>
              <a:t>1e</a:t>
            </a:r>
            <a:r>
              <a:rPr sz="2400" b="1"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5" dirty="0">
                <a:latin typeface="Arial"/>
                <a:cs typeface="Arial"/>
              </a:rPr>
              <a:t> </a:t>
            </a:r>
            <a:r>
              <a:rPr sz="2400" spc="-10" dirty="0">
                <a:latin typeface="Arial"/>
                <a:cs typeface="Arial"/>
              </a:rPr>
              <a:t>shall</a:t>
            </a:r>
            <a:r>
              <a:rPr sz="2400" spc="-30" dirty="0">
                <a:latin typeface="Arial"/>
                <a:cs typeface="Arial"/>
              </a:rPr>
              <a:t> </a:t>
            </a:r>
            <a:r>
              <a:rPr sz="2400" dirty="0">
                <a:latin typeface="Arial"/>
                <a:cs typeface="Arial"/>
              </a:rPr>
              <a:t>not</a:t>
            </a:r>
            <a:r>
              <a:rPr sz="2400" spc="-30" dirty="0">
                <a:latin typeface="Arial"/>
                <a:cs typeface="Arial"/>
              </a:rPr>
              <a:t> </a:t>
            </a:r>
            <a:r>
              <a:rPr sz="2400" spc="-10" dirty="0">
                <a:latin typeface="Arial"/>
                <a:cs typeface="Arial"/>
              </a:rPr>
              <a:t>bring</a:t>
            </a:r>
            <a:r>
              <a:rPr sz="2400" spc="-25" dirty="0">
                <a:latin typeface="Arial"/>
                <a:cs typeface="Arial"/>
              </a:rPr>
              <a:t> </a:t>
            </a:r>
            <a:r>
              <a:rPr sz="2400" dirty="0">
                <a:latin typeface="Arial"/>
                <a:cs typeface="Arial"/>
              </a:rPr>
              <a:t>the</a:t>
            </a:r>
            <a:r>
              <a:rPr sz="2400" spc="-35" dirty="0">
                <a:latin typeface="Arial"/>
                <a:cs typeface="Arial"/>
              </a:rPr>
              <a:t> </a:t>
            </a:r>
            <a:r>
              <a:rPr sz="2400" spc="-10" dirty="0">
                <a:latin typeface="Arial"/>
                <a:cs typeface="Arial"/>
              </a:rPr>
              <a:t>pitching</a:t>
            </a:r>
            <a:r>
              <a:rPr sz="2400" spc="-25" dirty="0">
                <a:latin typeface="Arial"/>
                <a:cs typeface="Arial"/>
              </a:rPr>
              <a:t> </a:t>
            </a:r>
            <a:r>
              <a:rPr sz="2400" spc="-10" dirty="0">
                <a:latin typeface="Arial"/>
                <a:cs typeface="Arial"/>
              </a:rPr>
              <a:t>hand</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contact</a:t>
            </a:r>
            <a:r>
              <a:rPr sz="2400" spc="-35"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mouth</a:t>
            </a:r>
            <a:r>
              <a:rPr sz="2400" spc="-30" dirty="0">
                <a:latin typeface="Arial"/>
                <a:cs typeface="Arial"/>
              </a:rPr>
              <a:t> </a:t>
            </a:r>
            <a:r>
              <a:rPr sz="2400" dirty="0">
                <a:latin typeface="Arial"/>
                <a:cs typeface="Arial"/>
              </a:rPr>
              <a:t>without</a:t>
            </a:r>
            <a:r>
              <a:rPr sz="2400" spc="-30" dirty="0">
                <a:latin typeface="Arial"/>
                <a:cs typeface="Arial"/>
              </a:rPr>
              <a:t> </a:t>
            </a:r>
            <a:r>
              <a:rPr sz="2400" dirty="0">
                <a:latin typeface="Arial"/>
                <a:cs typeface="Arial"/>
              </a:rPr>
              <a:t>distinctly</a:t>
            </a:r>
            <a:r>
              <a:rPr sz="2400" spc="-25" dirty="0">
                <a:latin typeface="Arial"/>
                <a:cs typeface="Arial"/>
              </a:rPr>
              <a:t> </a:t>
            </a:r>
            <a:r>
              <a:rPr sz="2400" spc="-10" dirty="0">
                <a:latin typeface="Arial"/>
                <a:cs typeface="Arial"/>
              </a:rPr>
              <a:t>wiping</a:t>
            </a:r>
            <a:r>
              <a:rPr sz="2400" spc="-30" dirty="0">
                <a:latin typeface="Arial"/>
                <a:cs typeface="Arial"/>
              </a:rPr>
              <a:t> </a:t>
            </a:r>
            <a:r>
              <a:rPr sz="2400" dirty="0">
                <a:latin typeface="Arial"/>
                <a:cs typeface="Arial"/>
              </a:rPr>
              <a:t>off</a:t>
            </a:r>
            <a:r>
              <a:rPr sz="2400" spc="-2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pitching</a:t>
            </a:r>
            <a:r>
              <a:rPr sz="2400" spc="-25" dirty="0">
                <a:latin typeface="Arial"/>
                <a:cs typeface="Arial"/>
              </a:rPr>
              <a:t> </a:t>
            </a:r>
            <a:r>
              <a:rPr sz="2400" spc="-10" dirty="0">
                <a:latin typeface="Arial"/>
                <a:cs typeface="Arial"/>
              </a:rPr>
              <a:t>hand</a:t>
            </a:r>
            <a:r>
              <a:rPr sz="2400" spc="-30" dirty="0">
                <a:latin typeface="Arial"/>
                <a:cs typeface="Arial"/>
              </a:rPr>
              <a:t> </a:t>
            </a:r>
            <a:r>
              <a:rPr sz="2400" spc="-10" dirty="0">
                <a:latin typeface="Arial"/>
                <a:cs typeface="Arial"/>
              </a:rPr>
              <a:t>before</a:t>
            </a:r>
            <a:r>
              <a:rPr sz="2400" spc="-25" dirty="0">
                <a:latin typeface="Arial"/>
                <a:cs typeface="Arial"/>
              </a:rPr>
              <a:t> </a:t>
            </a:r>
            <a:r>
              <a:rPr sz="2400" dirty="0">
                <a:latin typeface="Arial"/>
                <a:cs typeface="Arial"/>
              </a:rPr>
              <a:t>it</a:t>
            </a:r>
            <a:r>
              <a:rPr sz="2400" spc="-30" dirty="0">
                <a:latin typeface="Arial"/>
                <a:cs typeface="Arial"/>
              </a:rPr>
              <a:t> </a:t>
            </a:r>
            <a:r>
              <a:rPr sz="2400" dirty="0">
                <a:latin typeface="Arial"/>
                <a:cs typeface="Arial"/>
              </a:rPr>
              <a:t>touches</a:t>
            </a:r>
            <a:r>
              <a:rPr sz="2400"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ball.</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30" dirty="0">
                <a:latin typeface="Arial"/>
                <a:cs typeface="Arial"/>
              </a:rPr>
              <a:t> </a:t>
            </a:r>
            <a:r>
              <a:rPr sz="2400" spc="-10" dirty="0">
                <a:latin typeface="Arial"/>
                <a:cs typeface="Arial"/>
              </a:rPr>
              <a:t>shown</a:t>
            </a:r>
            <a:r>
              <a:rPr sz="2400" spc="-25" dirty="0">
                <a:latin typeface="Arial"/>
                <a:cs typeface="Arial"/>
              </a:rPr>
              <a:t> </a:t>
            </a:r>
            <a:r>
              <a:rPr sz="2400" spc="-10" dirty="0">
                <a:latin typeface="Arial"/>
                <a:cs typeface="Arial"/>
              </a:rPr>
              <a:t>here</a:t>
            </a:r>
            <a:r>
              <a:rPr sz="2400" spc="-25" dirty="0">
                <a:latin typeface="Arial"/>
                <a:cs typeface="Arial"/>
              </a:rPr>
              <a:t> </a:t>
            </a:r>
            <a:r>
              <a:rPr sz="2400" dirty="0">
                <a:latin typeface="Arial"/>
                <a:cs typeface="Arial"/>
              </a:rPr>
              <a:t>has</a:t>
            </a:r>
            <a:r>
              <a:rPr sz="2400" spc="-35" dirty="0">
                <a:latin typeface="Arial"/>
                <a:cs typeface="Arial"/>
              </a:rPr>
              <a:t> </a:t>
            </a:r>
            <a:r>
              <a:rPr sz="2400" dirty="0">
                <a:latin typeface="Arial"/>
                <a:cs typeface="Arial"/>
              </a:rPr>
              <a:t>not</a:t>
            </a:r>
            <a:r>
              <a:rPr sz="2400" spc="-30" dirty="0">
                <a:latin typeface="Arial"/>
                <a:cs typeface="Arial"/>
              </a:rPr>
              <a:t> </a:t>
            </a:r>
            <a:r>
              <a:rPr sz="2400" spc="-20" dirty="0">
                <a:latin typeface="Arial"/>
                <a:cs typeface="Arial"/>
              </a:rPr>
              <a:t>done</a:t>
            </a:r>
            <a:r>
              <a:rPr sz="2400" spc="500" dirty="0">
                <a:latin typeface="Arial"/>
                <a:cs typeface="Arial"/>
              </a:rPr>
              <a:t> </a:t>
            </a:r>
            <a:r>
              <a:rPr sz="2400" spc="-10" dirty="0">
                <a:latin typeface="Arial"/>
                <a:cs typeface="Arial"/>
              </a:rPr>
              <a:t>anything</a:t>
            </a:r>
            <a:r>
              <a:rPr sz="2400" spc="-20" dirty="0">
                <a:latin typeface="Arial"/>
                <a:cs typeface="Arial"/>
              </a:rPr>
              <a:t> </a:t>
            </a:r>
            <a:r>
              <a:rPr sz="2400" dirty="0">
                <a:latin typeface="Arial"/>
                <a:cs typeface="Arial"/>
              </a:rPr>
              <a:t>illegal,</a:t>
            </a:r>
            <a:r>
              <a:rPr sz="2400" spc="-25" dirty="0">
                <a:latin typeface="Arial"/>
                <a:cs typeface="Arial"/>
              </a:rPr>
              <a:t> </a:t>
            </a:r>
            <a:r>
              <a:rPr sz="2400" spc="-10" dirty="0">
                <a:latin typeface="Arial"/>
                <a:cs typeface="Arial"/>
              </a:rPr>
              <a:t>because</a:t>
            </a:r>
            <a:r>
              <a:rPr sz="2400" spc="-15" dirty="0">
                <a:latin typeface="Arial"/>
                <a:cs typeface="Arial"/>
              </a:rPr>
              <a:t> </a:t>
            </a:r>
            <a:r>
              <a:rPr sz="2400" dirty="0">
                <a:latin typeface="Arial"/>
                <a:cs typeface="Arial"/>
              </a:rPr>
              <a:t>he</a:t>
            </a:r>
            <a:r>
              <a:rPr sz="2400" spc="-20" dirty="0">
                <a:latin typeface="Arial"/>
                <a:cs typeface="Arial"/>
              </a:rPr>
              <a:t> </a:t>
            </a:r>
            <a:r>
              <a:rPr sz="2400" spc="-10" dirty="0">
                <a:latin typeface="Arial"/>
                <a:cs typeface="Arial"/>
              </a:rPr>
              <a:t>wiped</a:t>
            </a:r>
            <a:r>
              <a:rPr sz="2400" spc="-20" dirty="0">
                <a:latin typeface="Arial"/>
                <a:cs typeface="Arial"/>
              </a:rPr>
              <a:t> </a:t>
            </a:r>
            <a:r>
              <a:rPr sz="2400" dirty="0">
                <a:latin typeface="Arial"/>
                <a:cs typeface="Arial"/>
              </a:rPr>
              <a:t>his</a:t>
            </a:r>
            <a:r>
              <a:rPr sz="2400" spc="-20" dirty="0">
                <a:latin typeface="Arial"/>
                <a:cs typeface="Arial"/>
              </a:rPr>
              <a:t> </a:t>
            </a:r>
            <a:r>
              <a:rPr sz="2400" spc="-10" dirty="0">
                <a:latin typeface="Arial"/>
                <a:cs typeface="Arial"/>
              </a:rPr>
              <a:t>pitching</a:t>
            </a:r>
            <a:r>
              <a:rPr sz="2400" spc="-15" dirty="0">
                <a:latin typeface="Arial"/>
                <a:cs typeface="Arial"/>
              </a:rPr>
              <a:t> </a:t>
            </a:r>
            <a:r>
              <a:rPr sz="2400" spc="-10" dirty="0">
                <a:latin typeface="Arial"/>
                <a:cs typeface="Arial"/>
              </a:rPr>
              <a:t>hand</a:t>
            </a:r>
            <a:r>
              <a:rPr sz="2400" spc="-20" dirty="0">
                <a:latin typeface="Arial"/>
                <a:cs typeface="Arial"/>
              </a:rPr>
              <a:t> </a:t>
            </a:r>
            <a:r>
              <a:rPr sz="2400" dirty="0">
                <a:latin typeface="Arial"/>
                <a:cs typeface="Arial"/>
              </a:rPr>
              <a:t>off</a:t>
            </a:r>
            <a:r>
              <a:rPr sz="2400" spc="-15" dirty="0">
                <a:latin typeface="Arial"/>
                <a:cs typeface="Arial"/>
              </a:rPr>
              <a:t> </a:t>
            </a:r>
            <a:r>
              <a:rPr sz="2400" spc="-10" dirty="0">
                <a:latin typeface="Arial"/>
                <a:cs typeface="Arial"/>
              </a:rPr>
              <a:t>before</a:t>
            </a:r>
            <a:r>
              <a:rPr sz="2400" spc="-20" dirty="0">
                <a:latin typeface="Arial"/>
                <a:cs typeface="Arial"/>
              </a:rPr>
              <a:t> </a:t>
            </a:r>
            <a:r>
              <a:rPr sz="2400" dirty="0">
                <a:latin typeface="Arial"/>
                <a:cs typeface="Arial"/>
              </a:rPr>
              <a:t>it</a:t>
            </a:r>
            <a:r>
              <a:rPr sz="2400" spc="-20" dirty="0">
                <a:latin typeface="Arial"/>
                <a:cs typeface="Arial"/>
              </a:rPr>
              <a:t> </a:t>
            </a:r>
            <a:r>
              <a:rPr sz="2400" spc="-10" dirty="0">
                <a:latin typeface="Arial"/>
                <a:cs typeface="Arial"/>
              </a:rPr>
              <a:t>touched</a:t>
            </a:r>
            <a:r>
              <a:rPr sz="2400" spc="-20" dirty="0">
                <a:latin typeface="Arial"/>
                <a:cs typeface="Arial"/>
              </a:rPr>
              <a:t> </a:t>
            </a:r>
            <a:r>
              <a:rPr sz="2400" dirty="0">
                <a:latin typeface="Arial"/>
                <a:cs typeface="Arial"/>
              </a:rPr>
              <a:t>the</a:t>
            </a:r>
            <a:r>
              <a:rPr sz="2400" spc="-20" dirty="0">
                <a:latin typeface="Arial"/>
                <a:cs typeface="Arial"/>
              </a:rPr>
              <a:t> </a:t>
            </a:r>
            <a:r>
              <a:rPr sz="2400" spc="-10" dirty="0">
                <a:latin typeface="Arial"/>
                <a:cs typeface="Arial"/>
              </a:rPr>
              <a:t>ball.</a:t>
            </a:r>
            <a:endParaRPr sz="2400" dirty="0">
              <a:latin typeface="Arial"/>
              <a:cs typeface="Arial"/>
            </a:endParaRPr>
          </a:p>
          <a:p>
            <a:pPr>
              <a:lnSpc>
                <a:spcPct val="100000"/>
              </a:lnSpc>
            </a:pPr>
            <a:endParaRPr sz="800" dirty="0">
              <a:latin typeface="Arial"/>
              <a:cs typeface="Arial"/>
            </a:endParaRPr>
          </a:p>
          <a:p>
            <a:pPr>
              <a:spcBef>
                <a:spcPts val="40"/>
              </a:spcBef>
            </a:pPr>
            <a:endParaRPr sz="8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3928269" y="1384300"/>
            <a:ext cx="7315199" cy="3578986"/>
          </a:xfrm>
          <a:prstGeom prst="rect">
            <a:avLst/>
          </a:prstGeom>
        </p:spPr>
      </p:pic>
      <p:sp>
        <p:nvSpPr>
          <p:cNvPr id="5" name="object 5"/>
          <p:cNvSpPr txBox="1"/>
          <p:nvPr/>
        </p:nvSpPr>
        <p:spPr>
          <a:xfrm>
            <a:off x="2251869" y="385422"/>
            <a:ext cx="99060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1f</a:t>
            </a:r>
            <a:r>
              <a:rPr sz="2400" b="1" spc="-30" dirty="0">
                <a:latin typeface="Arial"/>
                <a:cs typeface="Arial"/>
              </a:rPr>
              <a:t> </a:t>
            </a:r>
            <a:r>
              <a:rPr sz="2400" dirty="0">
                <a:latin typeface="Arial"/>
                <a:cs typeface="Arial"/>
              </a:rPr>
              <a:t>Pitchers</a:t>
            </a:r>
            <a:r>
              <a:rPr sz="2400" spc="-30" dirty="0">
                <a:latin typeface="Arial"/>
                <a:cs typeface="Arial"/>
              </a:rPr>
              <a:t> </a:t>
            </a:r>
            <a:r>
              <a:rPr sz="2400" dirty="0">
                <a:latin typeface="Arial"/>
                <a:cs typeface="Arial"/>
              </a:rPr>
              <a:t>may</a:t>
            </a:r>
            <a:r>
              <a:rPr sz="2400" spc="-35" dirty="0">
                <a:latin typeface="Arial"/>
                <a:cs typeface="Arial"/>
              </a:rPr>
              <a:t> </a:t>
            </a:r>
            <a:r>
              <a:rPr sz="2400" dirty="0">
                <a:latin typeface="Arial"/>
                <a:cs typeface="Arial"/>
              </a:rPr>
              <a:t>not</a:t>
            </a:r>
            <a:r>
              <a:rPr sz="2400" spc="-25" dirty="0">
                <a:latin typeface="Arial"/>
                <a:cs typeface="Arial"/>
              </a:rPr>
              <a:t> </a:t>
            </a:r>
            <a:r>
              <a:rPr sz="2400" dirty="0">
                <a:latin typeface="Arial"/>
                <a:cs typeface="Arial"/>
              </a:rPr>
              <a:t>wear</a:t>
            </a:r>
            <a:r>
              <a:rPr sz="2400" spc="-35" dirty="0">
                <a:latin typeface="Arial"/>
                <a:cs typeface="Arial"/>
              </a:rPr>
              <a:t> </a:t>
            </a:r>
            <a:r>
              <a:rPr sz="2400" spc="-10" dirty="0">
                <a:latin typeface="Arial"/>
                <a:cs typeface="Arial"/>
              </a:rPr>
              <a:t>anything</a:t>
            </a:r>
            <a:r>
              <a:rPr sz="2400" spc="-30" dirty="0">
                <a:latin typeface="Arial"/>
                <a:cs typeface="Arial"/>
              </a:rPr>
              <a:t> </a:t>
            </a:r>
            <a:r>
              <a:rPr sz="2400" dirty="0">
                <a:latin typeface="Arial"/>
                <a:cs typeface="Arial"/>
              </a:rPr>
              <a:t>on</a:t>
            </a:r>
            <a:r>
              <a:rPr sz="2400" spc="-25" dirty="0">
                <a:latin typeface="Arial"/>
                <a:cs typeface="Arial"/>
              </a:rPr>
              <a:t> </a:t>
            </a:r>
            <a:r>
              <a:rPr sz="2400" dirty="0">
                <a:latin typeface="Arial"/>
                <a:cs typeface="Arial"/>
              </a:rPr>
              <a:t>their</a:t>
            </a:r>
            <a:r>
              <a:rPr sz="2400" spc="-35" dirty="0">
                <a:latin typeface="Arial"/>
                <a:cs typeface="Arial"/>
              </a:rPr>
              <a:t> </a:t>
            </a:r>
            <a:r>
              <a:rPr sz="2400" dirty="0">
                <a:latin typeface="Arial"/>
                <a:cs typeface="Arial"/>
              </a:rPr>
              <a:t>hands,</a:t>
            </a:r>
            <a:r>
              <a:rPr sz="2400" spc="-30" dirty="0">
                <a:latin typeface="Arial"/>
                <a:cs typeface="Arial"/>
              </a:rPr>
              <a:t> </a:t>
            </a:r>
            <a:r>
              <a:rPr sz="2400" dirty="0">
                <a:latin typeface="Arial"/>
                <a:cs typeface="Arial"/>
              </a:rPr>
              <a:t>wrists</a:t>
            </a:r>
            <a:r>
              <a:rPr sz="2400" spc="-30"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arms</a:t>
            </a:r>
            <a:r>
              <a:rPr sz="2400" spc="-35" dirty="0">
                <a:latin typeface="Arial"/>
                <a:cs typeface="Arial"/>
              </a:rPr>
              <a:t> </a:t>
            </a:r>
            <a:r>
              <a:rPr sz="2400" dirty="0">
                <a:latin typeface="Arial"/>
                <a:cs typeface="Arial"/>
              </a:rPr>
              <a:t>that</a:t>
            </a:r>
            <a:r>
              <a:rPr sz="2400" spc="-25" dirty="0">
                <a:latin typeface="Arial"/>
                <a:cs typeface="Arial"/>
              </a:rPr>
              <a:t> </a:t>
            </a:r>
            <a:r>
              <a:rPr sz="2400" dirty="0">
                <a:latin typeface="Arial"/>
                <a:cs typeface="Arial"/>
              </a:rPr>
              <a:t>may</a:t>
            </a:r>
            <a:r>
              <a:rPr sz="2400" spc="-35" dirty="0">
                <a:latin typeface="Arial"/>
                <a:cs typeface="Arial"/>
              </a:rPr>
              <a:t> </a:t>
            </a:r>
            <a:r>
              <a:rPr sz="2400" dirty="0">
                <a:latin typeface="Arial"/>
                <a:cs typeface="Arial"/>
              </a:rPr>
              <a:t>be</a:t>
            </a:r>
            <a:r>
              <a:rPr sz="2400" spc="-30" dirty="0">
                <a:latin typeface="Arial"/>
                <a:cs typeface="Arial"/>
              </a:rPr>
              <a:t> </a:t>
            </a:r>
            <a:r>
              <a:rPr sz="2400" spc="-10" dirty="0">
                <a:latin typeface="Arial"/>
                <a:cs typeface="Arial"/>
              </a:rPr>
              <a:t>distracting</a:t>
            </a:r>
            <a:r>
              <a:rPr sz="2400" spc="-25" dirty="0">
                <a:latin typeface="Arial"/>
                <a:cs typeface="Arial"/>
              </a:rPr>
              <a:t> </a:t>
            </a:r>
            <a:r>
              <a:rPr sz="2400" dirty="0">
                <a:latin typeface="Arial"/>
                <a:cs typeface="Arial"/>
              </a:rPr>
              <a:t>to</a:t>
            </a:r>
            <a:r>
              <a:rPr sz="2400" spc="-3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batter</a:t>
            </a:r>
            <a:r>
              <a:rPr sz="700" spc="-10" dirty="0">
                <a:latin typeface="Arial"/>
                <a:cs typeface="Arial"/>
              </a:rPr>
              <a:t>.</a:t>
            </a:r>
            <a:endParaRPr sz="700" dirty="0">
              <a:latin typeface="Arial"/>
              <a:cs typeface="Arial"/>
            </a:endParaRPr>
          </a:p>
        </p:txBody>
      </p:sp>
      <p:pic>
        <p:nvPicPr>
          <p:cNvPr id="6" name="object 6"/>
          <p:cNvPicPr/>
          <p:nvPr/>
        </p:nvPicPr>
        <p:blipFill>
          <a:blip r:embed="rId3" cstate="print"/>
          <a:stretch>
            <a:fillRect/>
          </a:stretch>
        </p:blipFill>
        <p:spPr>
          <a:xfrm>
            <a:off x="3852069" y="6413500"/>
            <a:ext cx="7391399" cy="3143631"/>
          </a:xfrm>
          <a:prstGeom prst="rect">
            <a:avLst/>
          </a:prstGeom>
        </p:spPr>
      </p:pic>
      <p:sp>
        <p:nvSpPr>
          <p:cNvPr id="7" name="object 7"/>
          <p:cNvSpPr txBox="1"/>
          <p:nvPr/>
        </p:nvSpPr>
        <p:spPr>
          <a:xfrm>
            <a:off x="2251869" y="5183503"/>
            <a:ext cx="106680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1g</a:t>
            </a:r>
            <a:r>
              <a:rPr sz="2400" b="1"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spc="-10" dirty="0">
                <a:latin typeface="Arial"/>
                <a:cs typeface="Arial"/>
              </a:rPr>
              <a:t>shall</a:t>
            </a:r>
            <a:r>
              <a:rPr sz="2400" spc="-25" dirty="0">
                <a:latin typeface="Arial"/>
                <a:cs typeface="Arial"/>
              </a:rPr>
              <a:t> </a:t>
            </a:r>
            <a:r>
              <a:rPr sz="2400" dirty="0">
                <a:latin typeface="Arial"/>
                <a:cs typeface="Arial"/>
              </a:rPr>
              <a:t>not</a:t>
            </a:r>
            <a:r>
              <a:rPr sz="2400" spc="-25" dirty="0">
                <a:latin typeface="Arial"/>
                <a:cs typeface="Arial"/>
              </a:rPr>
              <a:t> </a:t>
            </a:r>
            <a:r>
              <a:rPr sz="2400" dirty="0">
                <a:latin typeface="Arial"/>
                <a:cs typeface="Arial"/>
              </a:rPr>
              <a:t>wear</a:t>
            </a:r>
            <a:r>
              <a:rPr sz="2400" spc="-30" dirty="0">
                <a:latin typeface="Arial"/>
                <a:cs typeface="Arial"/>
              </a:rPr>
              <a:t> </a:t>
            </a:r>
            <a:r>
              <a:rPr sz="2400" dirty="0">
                <a:latin typeface="Arial"/>
                <a:cs typeface="Arial"/>
              </a:rPr>
              <a:t>tape,</a:t>
            </a:r>
            <a:r>
              <a:rPr sz="2400" spc="-30" dirty="0">
                <a:latin typeface="Arial"/>
                <a:cs typeface="Arial"/>
              </a:rPr>
              <a:t> </a:t>
            </a:r>
            <a:r>
              <a:rPr sz="2400" spc="-10" dirty="0">
                <a:latin typeface="Arial"/>
                <a:cs typeface="Arial"/>
              </a:rPr>
              <a:t>bandages</a:t>
            </a:r>
            <a:r>
              <a:rPr sz="2400" spc="-25" dirty="0">
                <a:latin typeface="Arial"/>
                <a:cs typeface="Arial"/>
              </a:rPr>
              <a:t> </a:t>
            </a:r>
            <a:r>
              <a:rPr sz="2400" dirty="0">
                <a:latin typeface="Arial"/>
                <a:cs typeface="Arial"/>
              </a:rPr>
              <a:t>or</a:t>
            </a:r>
            <a:r>
              <a:rPr sz="2400" spc="-25" dirty="0">
                <a:latin typeface="Arial"/>
                <a:cs typeface="Arial"/>
              </a:rPr>
              <a:t> </a:t>
            </a:r>
            <a:r>
              <a:rPr sz="2400" dirty="0">
                <a:latin typeface="Arial"/>
                <a:cs typeface="Arial"/>
              </a:rPr>
              <a:t>other</a:t>
            </a:r>
            <a:r>
              <a:rPr sz="2400" spc="-30" dirty="0">
                <a:latin typeface="Arial"/>
                <a:cs typeface="Arial"/>
              </a:rPr>
              <a:t> </a:t>
            </a:r>
            <a:r>
              <a:rPr sz="2400" spc="-10" dirty="0">
                <a:latin typeface="Arial"/>
                <a:cs typeface="Arial"/>
              </a:rPr>
              <a:t>foreign</a:t>
            </a:r>
            <a:r>
              <a:rPr sz="2400" spc="-25" dirty="0">
                <a:latin typeface="Arial"/>
                <a:cs typeface="Arial"/>
              </a:rPr>
              <a:t> </a:t>
            </a:r>
            <a:r>
              <a:rPr sz="2400" spc="-10" dirty="0">
                <a:latin typeface="Arial"/>
                <a:cs typeface="Arial"/>
              </a:rPr>
              <a:t>material</a:t>
            </a:r>
            <a:r>
              <a:rPr sz="2400" spc="-25" dirty="0">
                <a:latin typeface="Arial"/>
                <a:cs typeface="Arial"/>
              </a:rPr>
              <a:t> </a:t>
            </a:r>
            <a:r>
              <a:rPr sz="2400" dirty="0">
                <a:latin typeface="Arial"/>
                <a:cs typeface="Arial"/>
              </a:rPr>
              <a:t>(other</a:t>
            </a:r>
            <a:r>
              <a:rPr sz="2400" spc="-30" dirty="0">
                <a:latin typeface="Arial"/>
                <a:cs typeface="Arial"/>
              </a:rPr>
              <a:t> </a:t>
            </a:r>
            <a:r>
              <a:rPr sz="2400" spc="-10" dirty="0">
                <a:latin typeface="Arial"/>
                <a:cs typeface="Arial"/>
              </a:rPr>
              <a:t>than</a:t>
            </a:r>
            <a:r>
              <a:rPr sz="2400" spc="-25" dirty="0">
                <a:latin typeface="Arial"/>
                <a:cs typeface="Arial"/>
              </a:rPr>
              <a:t> </a:t>
            </a:r>
            <a:r>
              <a:rPr sz="2400" dirty="0">
                <a:latin typeface="Arial"/>
                <a:cs typeface="Arial"/>
              </a:rPr>
              <a:t>rosin)</a:t>
            </a:r>
            <a:r>
              <a:rPr sz="2400" spc="-30" dirty="0">
                <a:latin typeface="Arial"/>
                <a:cs typeface="Arial"/>
              </a:rPr>
              <a:t> </a:t>
            </a:r>
            <a:r>
              <a:rPr sz="2400" dirty="0">
                <a:latin typeface="Arial"/>
                <a:cs typeface="Arial"/>
              </a:rPr>
              <a:t>on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fingers</a:t>
            </a:r>
            <a:r>
              <a:rPr sz="2400" spc="-20"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palm</a:t>
            </a:r>
            <a:r>
              <a:rPr sz="2400" spc="-25" dirty="0">
                <a:latin typeface="Arial"/>
                <a:cs typeface="Arial"/>
              </a:rPr>
              <a:t> </a:t>
            </a:r>
            <a:r>
              <a:rPr sz="2400" dirty="0">
                <a:latin typeface="Arial"/>
                <a:cs typeface="Arial"/>
              </a:rPr>
              <a:t>of</a:t>
            </a:r>
            <a:r>
              <a:rPr sz="2400" spc="-30" dirty="0">
                <a:latin typeface="Arial"/>
                <a:cs typeface="Arial"/>
              </a:rPr>
              <a:t> </a:t>
            </a:r>
            <a:r>
              <a:rPr sz="2400" dirty="0">
                <a:latin typeface="Arial"/>
                <a:cs typeface="Arial"/>
              </a:rPr>
              <a:t>his</a:t>
            </a:r>
            <a:r>
              <a:rPr sz="2400" spc="-25" dirty="0">
                <a:latin typeface="Arial"/>
                <a:cs typeface="Arial"/>
              </a:rPr>
              <a:t> </a:t>
            </a:r>
            <a:r>
              <a:rPr sz="2400" spc="-10" dirty="0">
                <a:latin typeface="Arial"/>
                <a:cs typeface="Arial"/>
              </a:rPr>
              <a:t>pitching</a:t>
            </a:r>
            <a:r>
              <a:rPr sz="2400" spc="-25" dirty="0">
                <a:latin typeface="Arial"/>
                <a:cs typeface="Arial"/>
              </a:rPr>
              <a:t> </a:t>
            </a:r>
            <a:r>
              <a:rPr sz="2400" spc="-10" dirty="0">
                <a:latin typeface="Arial"/>
                <a:cs typeface="Arial"/>
              </a:rPr>
              <a:t>hand</a:t>
            </a:r>
            <a:r>
              <a:rPr sz="2400" spc="-25" dirty="0">
                <a:latin typeface="Arial"/>
                <a:cs typeface="Arial"/>
              </a:rPr>
              <a:t> </a:t>
            </a:r>
            <a:r>
              <a:rPr sz="2400" dirty="0">
                <a:latin typeface="Arial"/>
                <a:cs typeface="Arial"/>
              </a:rPr>
              <a:t>that</a:t>
            </a:r>
            <a:r>
              <a:rPr sz="2400" spc="-30" dirty="0">
                <a:latin typeface="Arial"/>
                <a:cs typeface="Arial"/>
              </a:rPr>
              <a:t> </a:t>
            </a:r>
            <a:r>
              <a:rPr sz="2400" spc="-10" dirty="0">
                <a:latin typeface="Arial"/>
                <a:cs typeface="Arial"/>
              </a:rPr>
              <a:t>could</a:t>
            </a:r>
            <a:r>
              <a:rPr sz="2400" spc="-25" dirty="0">
                <a:latin typeface="Arial"/>
                <a:cs typeface="Arial"/>
              </a:rPr>
              <a:t> </a:t>
            </a:r>
            <a:r>
              <a:rPr sz="2400" spc="-10" dirty="0">
                <a:latin typeface="Arial"/>
                <a:cs typeface="Arial"/>
              </a:rPr>
              <a:t>come</a:t>
            </a:r>
            <a:r>
              <a:rPr sz="2400" spc="-20"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contact</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sz="700" spc="-10" dirty="0">
                <a:latin typeface="Arial"/>
                <a:cs typeface="Arial"/>
              </a:rPr>
              <a:t>.</a:t>
            </a:r>
            <a:r>
              <a:rPr lang="en-US" sz="700" spc="-10" dirty="0">
                <a:latin typeface="Arial"/>
                <a:cs typeface="Arial"/>
              </a:rPr>
              <a:t> </a:t>
            </a:r>
            <a:endParaRPr sz="700" dirty="0">
              <a:latin typeface="Arial"/>
              <a:cs typeface="Arial"/>
            </a:endParaRPr>
          </a:p>
        </p:txBody>
      </p:sp>
      <p:sp>
        <p:nvSpPr>
          <p:cNvPr id="2" name="TextBox 1">
            <a:extLst>
              <a:ext uri="{FF2B5EF4-FFF2-40B4-BE49-F238E27FC236}">
                <a16:creationId xmlns:a16="http://schemas.microsoft.com/office/drawing/2014/main" id="{B4C19246-16D1-B086-B988-F1C63F330F3D}"/>
              </a:ext>
            </a:extLst>
          </p:cNvPr>
          <p:cNvSpPr txBox="1"/>
          <p:nvPr/>
        </p:nvSpPr>
        <p:spPr>
          <a:xfrm>
            <a:off x="9643269" y="9842500"/>
            <a:ext cx="3962400" cy="461665"/>
          </a:xfrm>
          <a:prstGeom prst="rect">
            <a:avLst/>
          </a:prstGeom>
          <a:noFill/>
        </p:spPr>
        <p:txBody>
          <a:bodyPr wrap="square" rtlCol="0">
            <a:spAutoFit/>
          </a:bodyPr>
          <a:lstStyle/>
          <a:p>
            <a:r>
              <a:rPr lang="en-US" sz="2400" dirty="0">
                <a:highlight>
                  <a:srgbClr val="FFFF00"/>
                </a:highlight>
              </a:rPr>
              <a:t>Correct before next pitch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9626" y="903052"/>
            <a:ext cx="6067615" cy="2979607"/>
          </a:xfrm>
          <a:prstGeom prst="rect">
            <a:avLst/>
          </a:prstGeom>
        </p:spPr>
      </p:pic>
      <p:sp>
        <p:nvSpPr>
          <p:cNvPr id="3" name="object 3"/>
          <p:cNvSpPr txBox="1"/>
          <p:nvPr/>
        </p:nvSpPr>
        <p:spPr>
          <a:xfrm>
            <a:off x="7422842" y="1316492"/>
            <a:ext cx="579120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1h</a:t>
            </a:r>
            <a:r>
              <a:rPr sz="2400" b="1" spc="-30"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pitcher</a:t>
            </a:r>
            <a:r>
              <a:rPr sz="2400" spc="-30" dirty="0">
                <a:latin typeface="Arial"/>
                <a:cs typeface="Arial"/>
              </a:rPr>
              <a:t> </a:t>
            </a:r>
            <a:r>
              <a:rPr sz="2400" dirty="0">
                <a:latin typeface="Arial"/>
                <a:cs typeface="Arial"/>
              </a:rPr>
              <a:t>may</a:t>
            </a:r>
            <a:r>
              <a:rPr sz="2400" spc="-25" dirty="0">
                <a:latin typeface="Arial"/>
                <a:cs typeface="Arial"/>
              </a:rPr>
              <a:t> </a:t>
            </a:r>
            <a:r>
              <a:rPr sz="2400" dirty="0">
                <a:latin typeface="Arial"/>
                <a:cs typeface="Arial"/>
              </a:rPr>
              <a:t>not</a:t>
            </a:r>
            <a:r>
              <a:rPr sz="2400" spc="-35" dirty="0">
                <a:latin typeface="Arial"/>
                <a:cs typeface="Arial"/>
              </a:rPr>
              <a:t> </a:t>
            </a:r>
            <a:r>
              <a:rPr sz="2400" dirty="0">
                <a:latin typeface="Arial"/>
                <a:cs typeface="Arial"/>
              </a:rPr>
              <a:t>wear</a:t>
            </a:r>
            <a:r>
              <a:rPr sz="2400" spc="-35" dirty="0">
                <a:latin typeface="Arial"/>
                <a:cs typeface="Arial"/>
              </a:rPr>
              <a:t> </a:t>
            </a:r>
            <a:r>
              <a:rPr sz="2400" dirty="0">
                <a:latin typeface="Arial"/>
                <a:cs typeface="Arial"/>
              </a:rPr>
              <a:t>a</a:t>
            </a:r>
            <a:r>
              <a:rPr sz="2400" spc="-35" dirty="0">
                <a:latin typeface="Arial"/>
                <a:cs typeface="Arial"/>
              </a:rPr>
              <a:t> </a:t>
            </a:r>
            <a:r>
              <a:rPr sz="2400" spc="-10" dirty="0">
                <a:latin typeface="Arial"/>
                <a:cs typeface="Arial"/>
              </a:rPr>
              <a:t>glove</a:t>
            </a:r>
            <a:r>
              <a:rPr sz="2400" spc="-25" dirty="0">
                <a:latin typeface="Arial"/>
                <a:cs typeface="Arial"/>
              </a:rPr>
              <a:t> </a:t>
            </a:r>
            <a:r>
              <a:rPr sz="2400" dirty="0">
                <a:latin typeface="Arial"/>
                <a:cs typeface="Arial"/>
              </a:rPr>
              <a:t>or</a:t>
            </a:r>
            <a:r>
              <a:rPr sz="2400" spc="-35" dirty="0">
                <a:latin typeface="Arial"/>
                <a:cs typeface="Arial"/>
              </a:rPr>
              <a:t> </a:t>
            </a:r>
            <a:r>
              <a:rPr sz="2400" dirty="0">
                <a:latin typeface="Arial"/>
                <a:cs typeface="Arial"/>
              </a:rPr>
              <a:t>mitt</a:t>
            </a:r>
            <a:r>
              <a:rPr sz="2400" spc="-30" dirty="0">
                <a:latin typeface="Arial"/>
                <a:cs typeface="Arial"/>
              </a:rPr>
              <a:t> </a:t>
            </a:r>
            <a:r>
              <a:rPr sz="2400" dirty="0">
                <a:latin typeface="Arial"/>
                <a:cs typeface="Arial"/>
              </a:rPr>
              <a:t>that</a:t>
            </a:r>
            <a:r>
              <a:rPr sz="2400" spc="-30" dirty="0">
                <a:latin typeface="Arial"/>
                <a:cs typeface="Arial"/>
              </a:rPr>
              <a:t> </a:t>
            </a:r>
            <a:r>
              <a:rPr sz="2400" dirty="0">
                <a:latin typeface="Arial"/>
                <a:cs typeface="Arial"/>
              </a:rPr>
              <a:t>includes</a:t>
            </a:r>
            <a:r>
              <a:rPr sz="2400"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colors</a:t>
            </a:r>
            <a:r>
              <a:rPr sz="2400" spc="-30" dirty="0">
                <a:latin typeface="Arial"/>
                <a:cs typeface="Arial"/>
              </a:rPr>
              <a:t> </a:t>
            </a:r>
            <a:r>
              <a:rPr sz="2400" spc="-10" dirty="0">
                <a:latin typeface="Arial"/>
                <a:cs typeface="Arial"/>
              </a:rPr>
              <a:t>white</a:t>
            </a:r>
            <a:r>
              <a:rPr sz="2400" spc="-30"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gray.</a:t>
            </a:r>
            <a:r>
              <a:rPr lang="en-US" sz="2400" spc="-10" dirty="0">
                <a:latin typeface="Arial"/>
                <a:cs typeface="Arial"/>
              </a:rPr>
              <a:t> </a:t>
            </a:r>
            <a:r>
              <a:rPr lang="en-US" sz="2400" spc="-10" dirty="0">
                <a:highlight>
                  <a:srgbClr val="00FFFF"/>
                </a:highlight>
                <a:latin typeface="Arial"/>
                <a:cs typeface="Arial"/>
              </a:rPr>
              <a:t>(DDT)</a:t>
            </a:r>
            <a:endParaRPr sz="2400" dirty="0">
              <a:highlight>
                <a:srgbClr val="00FFFF"/>
              </a:highlight>
              <a:latin typeface="Arial"/>
              <a:cs typeface="Arial"/>
            </a:endParaRPr>
          </a:p>
        </p:txBody>
      </p:sp>
      <p:pic>
        <p:nvPicPr>
          <p:cNvPr id="4" name="object 4"/>
          <p:cNvPicPr/>
          <p:nvPr/>
        </p:nvPicPr>
        <p:blipFill>
          <a:blip r:embed="rId3" cstate="print"/>
          <a:stretch>
            <a:fillRect/>
          </a:stretch>
        </p:blipFill>
        <p:spPr>
          <a:xfrm>
            <a:off x="7391659" y="3665206"/>
            <a:ext cx="6049083" cy="3438779"/>
          </a:xfrm>
          <a:prstGeom prst="rect">
            <a:avLst/>
          </a:prstGeom>
        </p:spPr>
      </p:pic>
      <p:sp>
        <p:nvSpPr>
          <p:cNvPr id="5" name="object 5"/>
          <p:cNvSpPr txBox="1"/>
          <p:nvPr/>
        </p:nvSpPr>
        <p:spPr>
          <a:xfrm>
            <a:off x="1587379" y="4660900"/>
            <a:ext cx="5804280"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1i</a:t>
            </a:r>
            <a:r>
              <a:rPr sz="2400" b="1"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5" dirty="0">
                <a:latin typeface="Arial"/>
                <a:cs typeface="Arial"/>
              </a:rPr>
              <a:t> </a:t>
            </a:r>
            <a:r>
              <a:rPr sz="2400" spc="-10" dirty="0">
                <a:latin typeface="Arial"/>
                <a:cs typeface="Arial"/>
              </a:rPr>
              <a:t>shall</a:t>
            </a:r>
            <a:r>
              <a:rPr sz="2400" spc="-25" dirty="0">
                <a:latin typeface="Arial"/>
                <a:cs typeface="Arial"/>
              </a:rPr>
              <a:t> </a:t>
            </a:r>
            <a:r>
              <a:rPr sz="2400" dirty="0">
                <a:latin typeface="Arial"/>
                <a:cs typeface="Arial"/>
              </a:rPr>
              <a:t>not</a:t>
            </a:r>
            <a:r>
              <a:rPr sz="2400" spc="-30" dirty="0">
                <a:latin typeface="Arial"/>
                <a:cs typeface="Arial"/>
              </a:rPr>
              <a:t> </a:t>
            </a:r>
            <a:r>
              <a:rPr sz="2400" dirty="0">
                <a:latin typeface="Arial"/>
                <a:cs typeface="Arial"/>
              </a:rPr>
              <a:t>wear</a:t>
            </a:r>
            <a:r>
              <a:rPr sz="2400" spc="-20" dirty="0">
                <a:latin typeface="Arial"/>
                <a:cs typeface="Arial"/>
              </a:rPr>
              <a:t> </a:t>
            </a:r>
            <a:r>
              <a:rPr sz="2400" dirty="0">
                <a:latin typeface="Arial"/>
                <a:cs typeface="Arial"/>
              </a:rPr>
              <a:t>an</a:t>
            </a:r>
            <a:r>
              <a:rPr sz="2400" spc="-30" dirty="0">
                <a:latin typeface="Arial"/>
                <a:cs typeface="Arial"/>
              </a:rPr>
              <a:t> </a:t>
            </a:r>
            <a:r>
              <a:rPr sz="2400" spc="-10" dirty="0">
                <a:latin typeface="Arial"/>
                <a:cs typeface="Arial"/>
              </a:rPr>
              <a:t>exposed</a:t>
            </a:r>
            <a:r>
              <a:rPr sz="2400" spc="-25" dirty="0">
                <a:latin typeface="Arial"/>
                <a:cs typeface="Arial"/>
              </a:rPr>
              <a:t> </a:t>
            </a:r>
            <a:r>
              <a:rPr sz="2400" spc="-10" dirty="0">
                <a:latin typeface="Arial"/>
                <a:cs typeface="Arial"/>
              </a:rPr>
              <a:t>undershirt</a:t>
            </a:r>
            <a:r>
              <a:rPr sz="2400" spc="-25"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long</a:t>
            </a:r>
            <a:r>
              <a:rPr sz="2400" spc="-20" dirty="0">
                <a:latin typeface="Arial"/>
                <a:cs typeface="Arial"/>
              </a:rPr>
              <a:t> </a:t>
            </a:r>
            <a:r>
              <a:rPr sz="2400" dirty="0">
                <a:latin typeface="Arial"/>
                <a:cs typeface="Arial"/>
              </a:rPr>
              <a:t>sleeves</a:t>
            </a:r>
            <a:r>
              <a:rPr sz="2400" spc="-25" dirty="0">
                <a:latin typeface="Arial"/>
                <a:cs typeface="Arial"/>
              </a:rPr>
              <a:t> </a:t>
            </a:r>
            <a:r>
              <a:rPr sz="2400" dirty="0">
                <a:latin typeface="Arial"/>
                <a:cs typeface="Arial"/>
              </a:rPr>
              <a:t>that</a:t>
            </a:r>
            <a:r>
              <a:rPr sz="2400" spc="-30" dirty="0">
                <a:latin typeface="Arial"/>
                <a:cs typeface="Arial"/>
              </a:rPr>
              <a:t> </a:t>
            </a:r>
            <a:r>
              <a:rPr sz="2400" dirty="0">
                <a:latin typeface="Arial"/>
                <a:cs typeface="Arial"/>
              </a:rPr>
              <a:t>are</a:t>
            </a:r>
            <a:r>
              <a:rPr sz="2400" spc="-25" dirty="0">
                <a:latin typeface="Arial"/>
                <a:cs typeface="Arial"/>
              </a:rPr>
              <a:t> </a:t>
            </a:r>
            <a:r>
              <a:rPr sz="2400" spc="-10" dirty="0">
                <a:latin typeface="Arial"/>
                <a:cs typeface="Arial"/>
              </a:rPr>
              <a:t>white</a:t>
            </a:r>
            <a:r>
              <a:rPr sz="2400" spc="-25" dirty="0">
                <a:latin typeface="Arial"/>
                <a:cs typeface="Arial"/>
              </a:rPr>
              <a:t> </a:t>
            </a:r>
            <a:r>
              <a:rPr sz="2400" dirty="0">
                <a:latin typeface="Arial"/>
                <a:cs typeface="Arial"/>
              </a:rPr>
              <a:t>or</a:t>
            </a:r>
            <a:r>
              <a:rPr sz="2400" spc="-25" dirty="0">
                <a:latin typeface="Arial"/>
                <a:cs typeface="Arial"/>
              </a:rPr>
              <a:t> </a:t>
            </a:r>
            <a:r>
              <a:rPr sz="2400" spc="-10" dirty="0">
                <a:latin typeface="Arial"/>
                <a:cs typeface="Arial"/>
              </a:rPr>
              <a:t>gray.</a:t>
            </a:r>
            <a:r>
              <a:rPr lang="en-US" sz="2400" spc="-10" dirty="0">
                <a:latin typeface="Arial"/>
                <a:cs typeface="Arial"/>
              </a:rPr>
              <a:t> </a:t>
            </a:r>
            <a:r>
              <a:rPr lang="en-US" sz="2400" spc="-10" dirty="0">
                <a:highlight>
                  <a:srgbClr val="00FFFF"/>
                </a:highlight>
                <a:latin typeface="Arial"/>
                <a:cs typeface="Arial"/>
              </a:rPr>
              <a:t>(DDT)</a:t>
            </a:r>
            <a:endParaRPr sz="2400" dirty="0">
              <a:highlight>
                <a:srgbClr val="00FFFF"/>
              </a:highlight>
              <a:latin typeface="Arial"/>
              <a:cs typeface="Arial"/>
            </a:endParaRPr>
          </a:p>
        </p:txBody>
      </p:sp>
      <p:pic>
        <p:nvPicPr>
          <p:cNvPr id="6" name="object 6"/>
          <p:cNvPicPr/>
          <p:nvPr/>
        </p:nvPicPr>
        <p:blipFill>
          <a:blip r:embed="rId4" cstate="print"/>
          <a:stretch>
            <a:fillRect/>
          </a:stretch>
        </p:blipFill>
        <p:spPr>
          <a:xfrm>
            <a:off x="1257179" y="6261100"/>
            <a:ext cx="5804281" cy="3961346"/>
          </a:xfrm>
          <a:prstGeom prst="rect">
            <a:avLst/>
          </a:prstGeom>
        </p:spPr>
      </p:pic>
      <p:sp>
        <p:nvSpPr>
          <p:cNvPr id="10" name="TextBox 9">
            <a:extLst>
              <a:ext uri="{FF2B5EF4-FFF2-40B4-BE49-F238E27FC236}">
                <a16:creationId xmlns:a16="http://schemas.microsoft.com/office/drawing/2014/main" id="{BB4C44D9-D0EE-D1F0-716B-77E430B44F59}"/>
              </a:ext>
            </a:extLst>
          </p:cNvPr>
          <p:cNvSpPr txBox="1"/>
          <p:nvPr/>
        </p:nvSpPr>
        <p:spPr>
          <a:xfrm>
            <a:off x="7391659" y="7844126"/>
            <a:ext cx="6312073" cy="1569660"/>
          </a:xfrm>
          <a:prstGeom prst="rect">
            <a:avLst/>
          </a:prstGeom>
          <a:noFill/>
        </p:spPr>
        <p:txBody>
          <a:bodyPr wrap="square" rtlCol="0">
            <a:spAutoFit/>
          </a:bodyPr>
          <a:lstStyle/>
          <a:p>
            <a:r>
              <a:rPr lang="en-US" sz="2400" b="1" dirty="0"/>
              <a:t>6-2-1 Penalty</a:t>
            </a:r>
            <a:r>
              <a:rPr lang="en-US" sz="2400" dirty="0">
                <a:highlight>
                  <a:srgbClr val="FFFF00"/>
                </a:highlight>
              </a:rPr>
              <a:t>. A balk</a:t>
            </a:r>
            <a:r>
              <a:rPr lang="en-US" sz="2400" dirty="0"/>
              <a:t>, with (runners on base), or an illegal pitch (with no runners on) is called anytime that a pitcher goes to his mouth while </a:t>
            </a:r>
            <a:r>
              <a:rPr lang="en-US" sz="2400" b="1" u="sng" dirty="0"/>
              <a:t>on</a:t>
            </a:r>
            <a:r>
              <a:rPr lang="en-US" sz="2400" dirty="0"/>
              <a:t> the pitching plate.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023269" y="1615819"/>
            <a:ext cx="9067800" cy="3519932"/>
          </a:xfrm>
          <a:prstGeom prst="rect">
            <a:avLst/>
          </a:prstGeom>
        </p:spPr>
      </p:pic>
      <p:pic>
        <p:nvPicPr>
          <p:cNvPr id="5" name="object 5"/>
          <p:cNvPicPr/>
          <p:nvPr/>
        </p:nvPicPr>
        <p:blipFill>
          <a:blip r:embed="rId3" cstate="print"/>
          <a:stretch>
            <a:fillRect/>
          </a:stretch>
        </p:blipFill>
        <p:spPr>
          <a:xfrm>
            <a:off x="2023269" y="6363142"/>
            <a:ext cx="9067800" cy="3707957"/>
          </a:xfrm>
          <a:prstGeom prst="rect">
            <a:avLst/>
          </a:prstGeom>
        </p:spPr>
      </p:pic>
      <p:sp>
        <p:nvSpPr>
          <p:cNvPr id="6" name="object 6"/>
          <p:cNvSpPr txBox="1"/>
          <p:nvPr/>
        </p:nvSpPr>
        <p:spPr>
          <a:xfrm>
            <a:off x="1642269" y="5366536"/>
            <a:ext cx="112776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2b</a:t>
            </a:r>
            <a:r>
              <a:rPr sz="2400" b="1" spc="-25" dirty="0">
                <a:latin typeface="Arial"/>
                <a:cs typeface="Arial"/>
              </a:rPr>
              <a:t> </a:t>
            </a:r>
            <a:r>
              <a:rPr sz="2400" spc="-10" dirty="0">
                <a:latin typeface="Arial"/>
                <a:cs typeface="Arial"/>
              </a:rPr>
              <a:t>Once</a:t>
            </a:r>
            <a:r>
              <a:rPr sz="2400" spc="-30" dirty="0">
                <a:latin typeface="Arial"/>
                <a:cs typeface="Arial"/>
              </a:rPr>
              <a:t> </a:t>
            </a:r>
            <a:r>
              <a:rPr sz="2400" dirty="0">
                <a:latin typeface="Arial"/>
                <a:cs typeface="Arial"/>
              </a:rPr>
              <a:t>a</a:t>
            </a:r>
            <a:r>
              <a:rPr sz="2400" spc="-30" dirty="0">
                <a:latin typeface="Arial"/>
                <a:cs typeface="Arial"/>
              </a:rPr>
              <a:t> </a:t>
            </a:r>
            <a:r>
              <a:rPr sz="2400" spc="-10" dirty="0">
                <a:latin typeface="Arial"/>
                <a:cs typeface="Arial"/>
              </a:rPr>
              <a:t>defensive</a:t>
            </a:r>
            <a:r>
              <a:rPr sz="2400" spc="-25" dirty="0">
                <a:latin typeface="Arial"/>
                <a:cs typeface="Arial"/>
              </a:rPr>
              <a:t> </a:t>
            </a:r>
            <a:r>
              <a:rPr sz="2400" dirty="0">
                <a:latin typeface="Arial"/>
                <a:cs typeface="Arial"/>
              </a:rPr>
              <a:t>team</a:t>
            </a:r>
            <a:r>
              <a:rPr sz="2400" spc="-25" dirty="0">
                <a:latin typeface="Arial"/>
                <a:cs typeface="Arial"/>
              </a:rPr>
              <a:t> </a:t>
            </a:r>
            <a:r>
              <a:rPr sz="2400" dirty="0">
                <a:latin typeface="Arial"/>
                <a:cs typeface="Arial"/>
              </a:rPr>
              <a:t>has</a:t>
            </a:r>
            <a:r>
              <a:rPr sz="2400" spc="-20" dirty="0">
                <a:latin typeface="Arial"/>
                <a:cs typeface="Arial"/>
              </a:rPr>
              <a:t> </a:t>
            </a:r>
            <a:r>
              <a:rPr sz="2400" spc="-10" dirty="0">
                <a:latin typeface="Arial"/>
                <a:cs typeface="Arial"/>
              </a:rPr>
              <a:t>been</a:t>
            </a:r>
            <a:r>
              <a:rPr sz="2400" spc="-25" dirty="0">
                <a:latin typeface="Arial"/>
                <a:cs typeface="Arial"/>
              </a:rPr>
              <a:t> </a:t>
            </a:r>
            <a:r>
              <a:rPr sz="2400" spc="-10" dirty="0">
                <a:latin typeface="Arial"/>
                <a:cs typeface="Arial"/>
              </a:rPr>
              <a:t>charged</a:t>
            </a:r>
            <a:r>
              <a:rPr sz="2400" spc="-25" dirty="0">
                <a:latin typeface="Arial"/>
                <a:cs typeface="Arial"/>
              </a:rPr>
              <a:t> </a:t>
            </a:r>
            <a:r>
              <a:rPr sz="2400" dirty="0">
                <a:latin typeface="Arial"/>
                <a:cs typeface="Arial"/>
              </a:rPr>
              <a:t>with</a:t>
            </a:r>
            <a:r>
              <a:rPr sz="2400" spc="-25" dirty="0">
                <a:latin typeface="Arial"/>
                <a:cs typeface="Arial"/>
              </a:rPr>
              <a:t> </a:t>
            </a:r>
            <a:r>
              <a:rPr sz="2400" spc="-10" dirty="0">
                <a:latin typeface="Arial"/>
                <a:cs typeface="Arial"/>
              </a:rPr>
              <a:t>three</a:t>
            </a:r>
            <a:r>
              <a:rPr sz="2400" spc="-25" dirty="0">
                <a:latin typeface="Arial"/>
                <a:cs typeface="Arial"/>
              </a:rPr>
              <a:t> </a:t>
            </a:r>
            <a:r>
              <a:rPr sz="2400" spc="-10" dirty="0">
                <a:latin typeface="Arial"/>
                <a:cs typeface="Arial"/>
              </a:rPr>
              <a:t>conferences,</a:t>
            </a:r>
            <a:r>
              <a:rPr sz="2400" spc="-25" dirty="0">
                <a:latin typeface="Arial"/>
                <a:cs typeface="Arial"/>
              </a:rPr>
              <a:t> </a:t>
            </a:r>
            <a:r>
              <a:rPr sz="2400" dirty="0">
                <a:latin typeface="Arial"/>
                <a:cs typeface="Arial"/>
              </a:rPr>
              <a:t>any</a:t>
            </a:r>
            <a:r>
              <a:rPr sz="2400" spc="-30" dirty="0">
                <a:latin typeface="Arial"/>
                <a:cs typeface="Arial"/>
              </a:rPr>
              <a:t> </a:t>
            </a:r>
            <a:r>
              <a:rPr sz="2400" dirty="0">
                <a:latin typeface="Arial"/>
                <a:cs typeface="Arial"/>
              </a:rPr>
              <a:t>further</a:t>
            </a:r>
            <a:r>
              <a:rPr sz="2400" spc="-25" dirty="0">
                <a:latin typeface="Arial"/>
                <a:cs typeface="Arial"/>
              </a:rPr>
              <a:t> </a:t>
            </a:r>
            <a:r>
              <a:rPr sz="2400" dirty="0">
                <a:latin typeface="Arial"/>
                <a:cs typeface="Arial"/>
              </a:rPr>
              <a:t>meetings</a:t>
            </a:r>
            <a:r>
              <a:rPr sz="2400" spc="-25" dirty="0">
                <a:latin typeface="Arial"/>
                <a:cs typeface="Arial"/>
              </a:rPr>
              <a:t> </a:t>
            </a:r>
            <a:r>
              <a:rPr sz="2400" dirty="0">
                <a:latin typeface="Arial"/>
                <a:cs typeface="Arial"/>
              </a:rPr>
              <a:t>are</a:t>
            </a:r>
            <a:r>
              <a:rPr sz="2400" spc="-2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delay</a:t>
            </a:r>
            <a:r>
              <a:rPr sz="2400" spc="-25"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the</a:t>
            </a:r>
            <a:r>
              <a:rPr sz="2400" spc="-25" dirty="0">
                <a:latin typeface="Arial"/>
                <a:cs typeface="Arial"/>
              </a:rPr>
              <a:t> </a:t>
            </a:r>
            <a:r>
              <a:rPr lang="en-US" sz="2400" spc="-10" dirty="0">
                <a:latin typeface="Arial"/>
                <a:cs typeface="Arial"/>
              </a:rPr>
              <a:t>game,</a:t>
            </a:r>
            <a:r>
              <a:rPr sz="2400" spc="-25" dirty="0">
                <a:latin typeface="Arial"/>
                <a:cs typeface="Arial"/>
              </a:rPr>
              <a:t> </a:t>
            </a:r>
            <a:r>
              <a:rPr sz="2400" dirty="0">
                <a:latin typeface="Arial"/>
                <a:cs typeface="Arial"/>
              </a:rPr>
              <a:t>and</a:t>
            </a:r>
            <a:r>
              <a:rPr sz="2400" spc="-30"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must</a:t>
            </a:r>
            <a:r>
              <a:rPr sz="2400" spc="-30" dirty="0">
                <a:latin typeface="Arial"/>
                <a:cs typeface="Arial"/>
              </a:rPr>
              <a:t> </a:t>
            </a:r>
            <a:r>
              <a:rPr sz="2400" dirty="0">
                <a:latin typeface="Arial"/>
                <a:cs typeface="Arial"/>
              </a:rPr>
              <a:t>be</a:t>
            </a:r>
            <a:r>
              <a:rPr sz="2400" spc="-30" dirty="0">
                <a:latin typeface="Arial"/>
                <a:cs typeface="Arial"/>
              </a:rPr>
              <a:t> </a:t>
            </a:r>
            <a:r>
              <a:rPr sz="2400" spc="-10" dirty="0">
                <a:latin typeface="Arial"/>
                <a:cs typeface="Arial"/>
              </a:rPr>
              <a:t>replaced</a:t>
            </a:r>
            <a:r>
              <a:rPr sz="700" spc="-10" dirty="0">
                <a:latin typeface="Arial"/>
                <a:cs typeface="Arial"/>
              </a:rPr>
              <a:t>.</a:t>
            </a:r>
            <a:endParaRPr sz="700" dirty="0">
              <a:latin typeface="Arial"/>
              <a:cs typeface="Arial"/>
            </a:endParaRPr>
          </a:p>
        </p:txBody>
      </p:sp>
      <p:sp>
        <p:nvSpPr>
          <p:cNvPr id="8" name="object 4">
            <a:extLst>
              <a:ext uri="{FF2B5EF4-FFF2-40B4-BE49-F238E27FC236}">
                <a16:creationId xmlns:a16="http://schemas.microsoft.com/office/drawing/2014/main" id="{326CF16E-BB45-2DF5-BDE9-FB732C941E92}"/>
              </a:ext>
            </a:extLst>
          </p:cNvPr>
          <p:cNvSpPr txBox="1"/>
          <p:nvPr/>
        </p:nvSpPr>
        <p:spPr>
          <a:xfrm>
            <a:off x="651669" y="434696"/>
            <a:ext cx="12801600" cy="1131079"/>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6-2-</a:t>
            </a:r>
            <a:r>
              <a:rPr sz="2400" b="1" dirty="0">
                <a:latin typeface="Arial"/>
                <a:cs typeface="Arial"/>
              </a:rPr>
              <a:t>2a</a:t>
            </a:r>
            <a:r>
              <a:rPr sz="2400" b="1"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spc="-10" dirty="0">
                <a:latin typeface="Arial"/>
                <a:cs typeface="Arial"/>
              </a:rPr>
              <a:t>shall</a:t>
            </a:r>
            <a:r>
              <a:rPr sz="2400" spc="-30" dirty="0">
                <a:latin typeface="Arial"/>
                <a:cs typeface="Arial"/>
              </a:rPr>
              <a:t> </a:t>
            </a:r>
            <a:r>
              <a:rPr sz="2400" dirty="0">
                <a:latin typeface="Arial"/>
                <a:cs typeface="Arial"/>
              </a:rPr>
              <a:t>not</a:t>
            </a:r>
            <a:r>
              <a:rPr sz="2400" spc="-35" dirty="0">
                <a:latin typeface="Arial"/>
                <a:cs typeface="Arial"/>
              </a:rPr>
              <a:t> </a:t>
            </a:r>
            <a:r>
              <a:rPr sz="2400" spc="-10" dirty="0">
                <a:latin typeface="Arial"/>
                <a:cs typeface="Arial"/>
              </a:rPr>
              <a:t>throw</a:t>
            </a:r>
            <a:r>
              <a:rPr sz="2400" spc="-25" dirty="0">
                <a:latin typeface="Arial"/>
                <a:cs typeface="Arial"/>
              </a:rPr>
              <a:t> </a:t>
            </a:r>
            <a:r>
              <a:rPr sz="2400" dirty="0">
                <a:latin typeface="Arial"/>
                <a:cs typeface="Arial"/>
              </a:rPr>
              <a:t>to</a:t>
            </a:r>
            <a:r>
              <a:rPr sz="2400" spc="-30" dirty="0">
                <a:latin typeface="Arial"/>
                <a:cs typeface="Arial"/>
              </a:rPr>
              <a:t> </a:t>
            </a:r>
            <a:r>
              <a:rPr sz="2400" dirty="0">
                <a:latin typeface="Arial"/>
                <a:cs typeface="Arial"/>
              </a:rPr>
              <a:t>any</a:t>
            </a:r>
            <a:r>
              <a:rPr sz="2400" spc="-35" dirty="0">
                <a:latin typeface="Arial"/>
                <a:cs typeface="Arial"/>
              </a:rPr>
              <a:t> </a:t>
            </a:r>
            <a:r>
              <a:rPr sz="2400" dirty="0">
                <a:latin typeface="Arial"/>
                <a:cs typeface="Arial"/>
              </a:rPr>
              <a:t>player</a:t>
            </a:r>
            <a:r>
              <a:rPr sz="2400" spc="-25" dirty="0">
                <a:latin typeface="Arial"/>
                <a:cs typeface="Arial"/>
              </a:rPr>
              <a:t> </a:t>
            </a:r>
            <a:r>
              <a:rPr sz="2400" dirty="0">
                <a:latin typeface="Arial"/>
                <a:cs typeface="Arial"/>
              </a:rPr>
              <a:t>other</a:t>
            </a:r>
            <a:r>
              <a:rPr sz="2400" spc="-30" dirty="0">
                <a:latin typeface="Arial"/>
                <a:cs typeface="Arial"/>
              </a:rPr>
              <a:t> </a:t>
            </a:r>
            <a:r>
              <a:rPr sz="2400" spc="-10" dirty="0">
                <a:latin typeface="Arial"/>
                <a:cs typeface="Arial"/>
              </a:rPr>
              <a:t>than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catcher</a:t>
            </a:r>
            <a:r>
              <a:rPr sz="2400" spc="-35" dirty="0">
                <a:latin typeface="Arial"/>
                <a:cs typeface="Arial"/>
              </a:rPr>
              <a:t> </a:t>
            </a:r>
            <a:r>
              <a:rPr sz="2400" spc="-10" dirty="0">
                <a:latin typeface="Arial"/>
                <a:cs typeface="Arial"/>
              </a:rPr>
              <a:t>when</a:t>
            </a:r>
            <a:r>
              <a:rPr sz="2400" spc="-25"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batter</a:t>
            </a:r>
            <a:r>
              <a:rPr sz="2400" spc="-30" dirty="0">
                <a:latin typeface="Arial"/>
                <a:cs typeface="Arial"/>
              </a:rPr>
              <a:t> </a:t>
            </a:r>
            <a:r>
              <a:rPr sz="2400" dirty="0">
                <a:latin typeface="Arial"/>
                <a:cs typeface="Arial"/>
              </a:rPr>
              <a:t>is</a:t>
            </a:r>
            <a:r>
              <a:rPr sz="2400" spc="-30"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batter’s</a:t>
            </a:r>
            <a:r>
              <a:rPr sz="2400" spc="-30" dirty="0">
                <a:latin typeface="Arial"/>
                <a:cs typeface="Arial"/>
              </a:rPr>
              <a:t> </a:t>
            </a:r>
            <a:r>
              <a:rPr sz="2400" dirty="0">
                <a:latin typeface="Arial"/>
                <a:cs typeface="Arial"/>
              </a:rPr>
              <a:t>box,</a:t>
            </a:r>
            <a:r>
              <a:rPr sz="2400" spc="-30" dirty="0">
                <a:latin typeface="Arial"/>
                <a:cs typeface="Arial"/>
              </a:rPr>
              <a:t> </a:t>
            </a:r>
            <a:r>
              <a:rPr sz="2400" dirty="0">
                <a:latin typeface="Arial"/>
                <a:cs typeface="Arial"/>
              </a:rPr>
              <a:t>unless</a:t>
            </a:r>
            <a:r>
              <a:rPr sz="2400" spc="-30" dirty="0">
                <a:latin typeface="Arial"/>
                <a:cs typeface="Arial"/>
              </a:rPr>
              <a:t> </a:t>
            </a:r>
            <a:r>
              <a:rPr sz="2400" dirty="0">
                <a:latin typeface="Arial"/>
                <a:cs typeface="Arial"/>
              </a:rPr>
              <a:t>it</a:t>
            </a:r>
            <a:r>
              <a:rPr sz="2400" spc="-35" dirty="0">
                <a:latin typeface="Arial"/>
                <a:cs typeface="Arial"/>
              </a:rPr>
              <a:t> </a:t>
            </a:r>
            <a:r>
              <a:rPr sz="2400" dirty="0">
                <a:latin typeface="Arial"/>
                <a:cs typeface="Arial"/>
              </a:rPr>
              <a:t>is</a:t>
            </a:r>
            <a:r>
              <a:rPr sz="2400" spc="-30" dirty="0">
                <a:latin typeface="Arial"/>
                <a:cs typeface="Arial"/>
              </a:rPr>
              <a:t> </a:t>
            </a:r>
            <a:r>
              <a:rPr sz="2400" dirty="0">
                <a:latin typeface="Arial"/>
                <a:cs typeface="Arial"/>
              </a:rPr>
              <a:t>an</a:t>
            </a:r>
            <a:r>
              <a:rPr sz="2400" spc="-30" dirty="0">
                <a:latin typeface="Arial"/>
                <a:cs typeface="Arial"/>
              </a:rPr>
              <a:t> </a:t>
            </a:r>
            <a:r>
              <a:rPr sz="2400" dirty="0">
                <a:latin typeface="Arial"/>
                <a:cs typeface="Arial"/>
              </a:rPr>
              <a:t>attempt</a:t>
            </a:r>
            <a:r>
              <a:rPr sz="2400" spc="-30" dirty="0">
                <a:latin typeface="Arial"/>
                <a:cs typeface="Arial"/>
              </a:rPr>
              <a:t> </a:t>
            </a:r>
            <a:r>
              <a:rPr sz="2400" dirty="0">
                <a:latin typeface="Arial"/>
                <a:cs typeface="Arial"/>
              </a:rPr>
              <a:t>to</a:t>
            </a:r>
            <a:r>
              <a:rPr sz="2400" spc="-25" dirty="0">
                <a:latin typeface="Arial"/>
                <a:cs typeface="Arial"/>
              </a:rPr>
              <a:t> </a:t>
            </a:r>
            <a:r>
              <a:rPr sz="2400" spc="-10" dirty="0">
                <a:latin typeface="Arial"/>
                <a:cs typeface="Arial"/>
              </a:rPr>
              <a:t>retire</a:t>
            </a:r>
            <a:r>
              <a:rPr sz="2400" spc="-30" dirty="0">
                <a:latin typeface="Arial"/>
                <a:cs typeface="Arial"/>
              </a:rPr>
              <a:t> </a:t>
            </a:r>
            <a:r>
              <a:rPr sz="2400" dirty="0">
                <a:latin typeface="Arial"/>
                <a:cs typeface="Arial"/>
              </a:rPr>
              <a:t>a</a:t>
            </a:r>
            <a:r>
              <a:rPr sz="2400" spc="-35" dirty="0">
                <a:latin typeface="Arial"/>
                <a:cs typeface="Arial"/>
              </a:rPr>
              <a:t> </a:t>
            </a:r>
            <a:r>
              <a:rPr sz="2400" dirty="0">
                <a:latin typeface="Arial"/>
                <a:cs typeface="Arial"/>
              </a:rPr>
              <a:t>runner.</a:t>
            </a:r>
            <a:r>
              <a:rPr sz="2400" spc="-30" dirty="0">
                <a:latin typeface="Arial"/>
                <a:cs typeface="Arial"/>
              </a:rPr>
              <a:t> </a:t>
            </a:r>
            <a:r>
              <a:rPr sz="2400" dirty="0">
                <a:latin typeface="Arial"/>
                <a:cs typeface="Arial"/>
              </a:rPr>
              <a:t>This</a:t>
            </a:r>
            <a:r>
              <a:rPr sz="2400" spc="-35" dirty="0">
                <a:latin typeface="Arial"/>
                <a:cs typeface="Arial"/>
              </a:rPr>
              <a:t> </a:t>
            </a:r>
            <a:r>
              <a:rPr sz="2400" spc="-10" dirty="0">
                <a:latin typeface="Arial"/>
                <a:cs typeface="Arial"/>
              </a:rPr>
              <a:t>throw</a:t>
            </a:r>
            <a:r>
              <a:rPr sz="2400" spc="-30"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an</a:t>
            </a:r>
            <a:r>
              <a:rPr sz="2400" spc="-30" dirty="0">
                <a:latin typeface="Arial"/>
                <a:cs typeface="Arial"/>
              </a:rPr>
              <a:t> </a:t>
            </a:r>
            <a:r>
              <a:rPr sz="2400" spc="-10" dirty="0">
                <a:latin typeface="Arial"/>
                <a:cs typeface="Arial"/>
              </a:rPr>
              <a:t>unoccupied</a:t>
            </a:r>
            <a:r>
              <a:rPr sz="2400" spc="-30" dirty="0">
                <a:latin typeface="Arial"/>
                <a:cs typeface="Arial"/>
              </a:rPr>
              <a:t> </a:t>
            </a:r>
            <a:r>
              <a:rPr sz="2400" spc="-10" dirty="0">
                <a:latin typeface="Arial"/>
                <a:cs typeface="Arial"/>
              </a:rPr>
              <a:t>base</a:t>
            </a:r>
            <a:r>
              <a:rPr sz="2400" spc="-25" dirty="0">
                <a:latin typeface="Arial"/>
                <a:cs typeface="Arial"/>
              </a:rPr>
              <a:t> </a:t>
            </a:r>
            <a:r>
              <a:rPr sz="2400" dirty="0">
                <a:latin typeface="Arial"/>
                <a:cs typeface="Arial"/>
              </a:rPr>
              <a:t>is</a:t>
            </a:r>
            <a:r>
              <a:rPr sz="2400" spc="-30" dirty="0">
                <a:latin typeface="Arial"/>
                <a:cs typeface="Arial"/>
              </a:rPr>
              <a:t> </a:t>
            </a:r>
            <a:r>
              <a:rPr sz="2400" spc="-10" dirty="0">
                <a:highlight>
                  <a:srgbClr val="FFFF00"/>
                </a:highlight>
                <a:latin typeface="Arial"/>
                <a:cs typeface="Arial"/>
              </a:rPr>
              <a:t>illegal</a:t>
            </a:r>
            <a:r>
              <a:rPr lang="en-US" sz="2400" spc="-10" dirty="0">
                <a:highlight>
                  <a:srgbClr val="FFFF00"/>
                </a:highlight>
                <a:latin typeface="Arial"/>
                <a:cs typeface="Arial"/>
              </a:rPr>
              <a:t> (1.warning 2. Ejection)</a:t>
            </a:r>
            <a:r>
              <a:rPr sz="2400" spc="-10" dirty="0">
                <a:latin typeface="Arial"/>
                <a:cs typeface="Arial"/>
              </a:rPr>
              <a:t>,</a:t>
            </a:r>
            <a:r>
              <a:rPr sz="2400" spc="500" dirty="0">
                <a:latin typeface="Arial"/>
                <a:cs typeface="Arial"/>
              </a:rPr>
              <a:t> </a:t>
            </a:r>
            <a:r>
              <a:rPr lang="en-US" sz="2400" spc="500" dirty="0">
                <a:latin typeface="Arial"/>
                <a:cs typeface="Arial"/>
              </a:rPr>
              <a:t>unless </a:t>
            </a:r>
            <a:r>
              <a:rPr sz="2400" spc="-10" dirty="0">
                <a:latin typeface="Arial"/>
                <a:cs typeface="Arial"/>
              </a:rPr>
              <a:t>there</a:t>
            </a:r>
            <a:r>
              <a:rPr sz="2400" spc="-20" dirty="0">
                <a:latin typeface="Arial"/>
                <a:cs typeface="Arial"/>
              </a:rPr>
              <a:t> </a:t>
            </a:r>
            <a:r>
              <a:rPr sz="2400" dirty="0">
                <a:latin typeface="Arial"/>
                <a:cs typeface="Arial"/>
              </a:rPr>
              <a:t>is</a:t>
            </a:r>
            <a:r>
              <a:rPr sz="2400" spc="-20" dirty="0">
                <a:latin typeface="Arial"/>
                <a:cs typeface="Arial"/>
              </a:rPr>
              <a:t> </a:t>
            </a:r>
            <a:r>
              <a:rPr sz="2400" dirty="0">
                <a:latin typeface="Arial"/>
                <a:cs typeface="Arial"/>
              </a:rPr>
              <a:t>no</a:t>
            </a:r>
            <a:r>
              <a:rPr sz="2400" spc="-25" dirty="0">
                <a:latin typeface="Arial"/>
                <a:cs typeface="Arial"/>
              </a:rPr>
              <a:t> </a:t>
            </a:r>
            <a:r>
              <a:rPr sz="2400" spc="-10" dirty="0">
                <a:latin typeface="Arial"/>
                <a:cs typeface="Arial"/>
              </a:rPr>
              <a:t>possible</a:t>
            </a:r>
            <a:r>
              <a:rPr sz="2400" spc="-25" dirty="0">
                <a:latin typeface="Arial"/>
                <a:cs typeface="Arial"/>
              </a:rPr>
              <a:t> </a:t>
            </a:r>
            <a:r>
              <a:rPr sz="2400" dirty="0">
                <a:latin typeface="Arial"/>
                <a:cs typeface="Arial"/>
              </a:rPr>
              <a:t>play</a:t>
            </a:r>
            <a:r>
              <a:rPr sz="2400" spc="-25" dirty="0">
                <a:latin typeface="Arial"/>
                <a:cs typeface="Arial"/>
              </a:rPr>
              <a:t> </a:t>
            </a:r>
            <a:r>
              <a:rPr sz="2400" dirty="0">
                <a:latin typeface="Arial"/>
                <a:cs typeface="Arial"/>
              </a:rPr>
              <a:t>at</a:t>
            </a:r>
            <a:r>
              <a:rPr sz="2400" spc="-20" dirty="0">
                <a:latin typeface="Arial"/>
                <a:cs typeface="Arial"/>
              </a:rPr>
              <a:t> </a:t>
            </a:r>
            <a:r>
              <a:rPr sz="2400" dirty="0">
                <a:latin typeface="Arial"/>
                <a:cs typeface="Arial"/>
              </a:rPr>
              <a:t>the</a:t>
            </a:r>
            <a:r>
              <a:rPr sz="2400" spc="-20" dirty="0">
                <a:latin typeface="Arial"/>
                <a:cs typeface="Arial"/>
              </a:rPr>
              <a:t> base.</a:t>
            </a:r>
            <a:endParaRPr sz="24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23269" y="672383"/>
            <a:ext cx="4191000" cy="4674317"/>
          </a:xfrm>
          <a:prstGeom prst="rect">
            <a:avLst/>
          </a:prstGeom>
        </p:spPr>
      </p:pic>
      <p:sp>
        <p:nvSpPr>
          <p:cNvPr id="3" name="object 3"/>
          <p:cNvSpPr txBox="1"/>
          <p:nvPr/>
        </p:nvSpPr>
        <p:spPr>
          <a:xfrm>
            <a:off x="6671469" y="1841500"/>
            <a:ext cx="5372735" cy="1489510"/>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2c</a:t>
            </a:r>
            <a:r>
              <a:rPr sz="2400" b="1" spc="-30"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pitcher</a:t>
            </a:r>
            <a:r>
              <a:rPr sz="2400" spc="-30" dirty="0">
                <a:latin typeface="Arial"/>
                <a:cs typeface="Arial"/>
              </a:rPr>
              <a:t> </a:t>
            </a:r>
            <a:r>
              <a:rPr sz="2400" dirty="0">
                <a:latin typeface="Arial"/>
                <a:cs typeface="Arial"/>
              </a:rPr>
              <a:t>must</a:t>
            </a:r>
            <a:r>
              <a:rPr sz="2400" spc="-30" dirty="0">
                <a:latin typeface="Arial"/>
                <a:cs typeface="Arial"/>
              </a:rPr>
              <a:t> </a:t>
            </a:r>
            <a:r>
              <a:rPr sz="2400" spc="-10" dirty="0">
                <a:latin typeface="Arial"/>
                <a:cs typeface="Arial"/>
              </a:rPr>
              <a:t>pitch</a:t>
            </a:r>
            <a:r>
              <a:rPr sz="2400" spc="-25"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make</a:t>
            </a:r>
            <a:r>
              <a:rPr sz="2400" spc="-25"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attempt</a:t>
            </a:r>
            <a:r>
              <a:rPr sz="2400" spc="-3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play,</a:t>
            </a:r>
            <a:r>
              <a:rPr sz="2400" spc="-30" dirty="0">
                <a:latin typeface="Arial"/>
                <a:cs typeface="Arial"/>
              </a:rPr>
              <a:t> </a:t>
            </a:r>
            <a:r>
              <a:rPr sz="2400" spc="-10" dirty="0">
                <a:latin typeface="Arial"/>
                <a:cs typeface="Arial"/>
              </a:rPr>
              <a:t>including</a:t>
            </a:r>
            <a:r>
              <a:rPr sz="2400" spc="-25" dirty="0">
                <a:latin typeface="Arial"/>
                <a:cs typeface="Arial"/>
              </a:rPr>
              <a:t> </a:t>
            </a:r>
            <a:r>
              <a:rPr sz="2400" dirty="0">
                <a:latin typeface="Arial"/>
                <a:cs typeface="Arial"/>
              </a:rPr>
              <a:t>a</a:t>
            </a:r>
            <a:r>
              <a:rPr sz="2400" spc="-35" dirty="0">
                <a:latin typeface="Arial"/>
                <a:cs typeface="Arial"/>
              </a:rPr>
              <a:t> </a:t>
            </a:r>
            <a:r>
              <a:rPr sz="2400" spc="-10" dirty="0">
                <a:latin typeface="Arial"/>
                <a:cs typeface="Arial"/>
              </a:rPr>
              <a:t>legal</a:t>
            </a:r>
            <a:r>
              <a:rPr sz="2400" spc="-30" dirty="0">
                <a:latin typeface="Arial"/>
                <a:cs typeface="Arial"/>
              </a:rPr>
              <a:t> </a:t>
            </a:r>
            <a:r>
              <a:rPr sz="2400" dirty="0">
                <a:latin typeface="Arial"/>
                <a:cs typeface="Arial"/>
              </a:rPr>
              <a:t>feint,</a:t>
            </a:r>
            <a:r>
              <a:rPr sz="2400" spc="-30" dirty="0">
                <a:latin typeface="Arial"/>
                <a:cs typeface="Arial"/>
              </a:rPr>
              <a:t> </a:t>
            </a:r>
            <a:r>
              <a:rPr sz="2400" spc="-10" dirty="0">
                <a:latin typeface="Arial"/>
                <a:cs typeface="Arial"/>
              </a:rPr>
              <a:t>within</a:t>
            </a:r>
            <a:r>
              <a:rPr sz="2400" spc="-25" dirty="0">
                <a:latin typeface="Arial"/>
                <a:cs typeface="Arial"/>
              </a:rPr>
              <a:t> </a:t>
            </a:r>
            <a:r>
              <a:rPr sz="2400" dirty="0">
                <a:latin typeface="Arial"/>
                <a:cs typeface="Arial"/>
              </a:rPr>
              <a:t>20</a:t>
            </a:r>
            <a:r>
              <a:rPr sz="2400" spc="-30" dirty="0">
                <a:latin typeface="Arial"/>
                <a:cs typeface="Arial"/>
              </a:rPr>
              <a:t> </a:t>
            </a:r>
            <a:r>
              <a:rPr sz="2400" dirty="0">
                <a:latin typeface="Arial"/>
                <a:cs typeface="Arial"/>
              </a:rPr>
              <a:t>seconds</a:t>
            </a:r>
            <a:r>
              <a:rPr sz="2400" spc="-25" dirty="0">
                <a:latin typeface="Arial"/>
                <a:cs typeface="Arial"/>
              </a:rPr>
              <a:t> </a:t>
            </a:r>
            <a:r>
              <a:rPr sz="2400" dirty="0">
                <a:latin typeface="Arial"/>
                <a:cs typeface="Arial"/>
              </a:rPr>
              <a:t>after</a:t>
            </a:r>
            <a:r>
              <a:rPr sz="2400" spc="-30" dirty="0">
                <a:latin typeface="Arial"/>
                <a:cs typeface="Arial"/>
              </a:rPr>
              <a:t> </a:t>
            </a:r>
            <a:r>
              <a:rPr sz="2400" dirty="0">
                <a:latin typeface="Arial"/>
                <a:cs typeface="Arial"/>
              </a:rPr>
              <a:t>he</a:t>
            </a:r>
            <a:r>
              <a:rPr sz="2400" spc="-25" dirty="0">
                <a:latin typeface="Arial"/>
                <a:cs typeface="Arial"/>
              </a:rPr>
              <a:t> </a:t>
            </a:r>
            <a:r>
              <a:rPr sz="2400" dirty="0">
                <a:latin typeface="Arial"/>
                <a:cs typeface="Arial"/>
              </a:rPr>
              <a:t>has</a:t>
            </a:r>
            <a:r>
              <a:rPr sz="2400" spc="-35" dirty="0">
                <a:latin typeface="Arial"/>
                <a:cs typeface="Arial"/>
              </a:rPr>
              <a:t> </a:t>
            </a:r>
            <a:r>
              <a:rPr sz="2400" spc="-10" dirty="0">
                <a:latin typeface="Arial"/>
                <a:cs typeface="Arial"/>
              </a:rPr>
              <a:t>received</a:t>
            </a:r>
            <a:r>
              <a:rPr sz="2400" spc="-2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ball.</a:t>
            </a:r>
            <a:endParaRPr sz="2400" dirty="0">
              <a:latin typeface="Arial"/>
              <a:cs typeface="Arial"/>
            </a:endParaRPr>
          </a:p>
        </p:txBody>
      </p:sp>
      <p:pic>
        <p:nvPicPr>
          <p:cNvPr id="4" name="object 4"/>
          <p:cNvPicPr/>
          <p:nvPr/>
        </p:nvPicPr>
        <p:blipFill>
          <a:blip r:embed="rId3" cstate="print"/>
          <a:stretch>
            <a:fillRect/>
          </a:stretch>
        </p:blipFill>
        <p:spPr>
          <a:xfrm>
            <a:off x="9591325" y="4710983"/>
            <a:ext cx="3861944" cy="5055317"/>
          </a:xfrm>
          <a:prstGeom prst="rect">
            <a:avLst/>
          </a:prstGeom>
        </p:spPr>
      </p:pic>
      <p:sp>
        <p:nvSpPr>
          <p:cNvPr id="5" name="object 5"/>
          <p:cNvSpPr txBox="1"/>
          <p:nvPr/>
        </p:nvSpPr>
        <p:spPr>
          <a:xfrm>
            <a:off x="1794670" y="6617636"/>
            <a:ext cx="7401242" cy="1120178"/>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2c</a:t>
            </a:r>
            <a:r>
              <a:rPr sz="2400" b="1" spc="-30" dirty="0">
                <a:latin typeface="Arial"/>
                <a:cs typeface="Arial"/>
              </a:rPr>
              <a:t> </a:t>
            </a:r>
            <a:r>
              <a:rPr sz="2400" b="1" dirty="0">
                <a:latin typeface="Arial"/>
                <a:cs typeface="Arial"/>
              </a:rPr>
              <a:t>Except.</a:t>
            </a:r>
            <a:r>
              <a:rPr sz="2400" b="1" spc="-30" dirty="0">
                <a:latin typeface="Arial"/>
                <a:cs typeface="Arial"/>
              </a:rPr>
              <a:t> </a:t>
            </a:r>
            <a:r>
              <a:rPr sz="2400" dirty="0">
                <a:latin typeface="Arial"/>
                <a:cs typeface="Arial"/>
              </a:rPr>
              <a:t>A</a:t>
            </a:r>
            <a:r>
              <a:rPr sz="2400" spc="-35"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must</a:t>
            </a:r>
            <a:r>
              <a:rPr sz="2400" spc="-35" dirty="0">
                <a:latin typeface="Arial"/>
                <a:cs typeface="Arial"/>
              </a:rPr>
              <a:t> </a:t>
            </a:r>
            <a:r>
              <a:rPr sz="2400" spc="-10" dirty="0">
                <a:latin typeface="Arial"/>
                <a:cs typeface="Arial"/>
              </a:rPr>
              <a:t>complete</a:t>
            </a:r>
            <a:r>
              <a:rPr sz="2400" spc="-30" dirty="0">
                <a:latin typeface="Arial"/>
                <a:cs typeface="Arial"/>
              </a:rPr>
              <a:t> </a:t>
            </a:r>
            <a:r>
              <a:rPr sz="2400" dirty="0">
                <a:latin typeface="Arial"/>
                <a:cs typeface="Arial"/>
              </a:rPr>
              <a:t>his</a:t>
            </a:r>
            <a:r>
              <a:rPr sz="2400" spc="-25" dirty="0">
                <a:latin typeface="Arial"/>
                <a:cs typeface="Arial"/>
              </a:rPr>
              <a:t> </a:t>
            </a:r>
            <a:r>
              <a:rPr sz="2400" dirty="0">
                <a:latin typeface="Arial"/>
                <a:cs typeface="Arial"/>
              </a:rPr>
              <a:t>warm-</a:t>
            </a:r>
            <a:r>
              <a:rPr sz="2400" spc="-35" dirty="0">
                <a:latin typeface="Arial"/>
                <a:cs typeface="Arial"/>
              </a:rPr>
              <a:t> </a:t>
            </a:r>
            <a:r>
              <a:rPr sz="2400" dirty="0">
                <a:latin typeface="Arial"/>
                <a:cs typeface="Arial"/>
              </a:rPr>
              <a:t>up</a:t>
            </a:r>
            <a:r>
              <a:rPr sz="2400" spc="-30" dirty="0">
                <a:latin typeface="Arial"/>
                <a:cs typeface="Arial"/>
              </a:rPr>
              <a:t> </a:t>
            </a:r>
            <a:r>
              <a:rPr sz="2400" dirty="0">
                <a:latin typeface="Arial"/>
                <a:cs typeface="Arial"/>
              </a:rPr>
              <a:t>pitches</a:t>
            </a:r>
            <a:r>
              <a:rPr sz="2400" spc="-25" dirty="0">
                <a:latin typeface="Arial"/>
                <a:cs typeface="Arial"/>
              </a:rPr>
              <a:t> </a:t>
            </a:r>
            <a:r>
              <a:rPr sz="2400" spc="-10" dirty="0">
                <a:latin typeface="Arial"/>
                <a:cs typeface="Arial"/>
              </a:rPr>
              <a:t>within</a:t>
            </a:r>
            <a:r>
              <a:rPr sz="2400" spc="-30" dirty="0">
                <a:latin typeface="Arial"/>
                <a:cs typeface="Arial"/>
              </a:rPr>
              <a:t> </a:t>
            </a:r>
            <a:r>
              <a:rPr sz="2400" dirty="0">
                <a:latin typeface="Arial"/>
                <a:cs typeface="Arial"/>
              </a:rPr>
              <a:t>one</a:t>
            </a:r>
            <a:r>
              <a:rPr sz="2400" spc="-35" dirty="0">
                <a:latin typeface="Arial"/>
                <a:cs typeface="Arial"/>
              </a:rPr>
              <a:t> </a:t>
            </a:r>
            <a:r>
              <a:rPr sz="2400" spc="-10" dirty="0">
                <a:latin typeface="Arial"/>
                <a:cs typeface="Arial"/>
              </a:rPr>
              <a:t>minute</a:t>
            </a:r>
            <a:r>
              <a:rPr sz="2400" spc="-25" dirty="0">
                <a:latin typeface="Arial"/>
                <a:cs typeface="Arial"/>
              </a:rPr>
              <a:t> </a:t>
            </a:r>
            <a:r>
              <a:rPr sz="2400" spc="-10" dirty="0">
                <a:latin typeface="Arial"/>
                <a:cs typeface="Arial"/>
              </a:rPr>
              <a:t>timed</a:t>
            </a:r>
            <a:r>
              <a:rPr sz="2400" spc="-30" dirty="0">
                <a:latin typeface="Arial"/>
                <a:cs typeface="Arial"/>
              </a:rPr>
              <a:t> </a:t>
            </a:r>
            <a:r>
              <a:rPr sz="2400" dirty="0">
                <a:latin typeface="Arial"/>
                <a:cs typeface="Arial"/>
              </a:rPr>
              <a:t>from</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first</a:t>
            </a:r>
            <a:r>
              <a:rPr sz="2400" spc="-35" dirty="0">
                <a:latin typeface="Arial"/>
                <a:cs typeface="Arial"/>
              </a:rPr>
              <a:t> </a:t>
            </a:r>
            <a:r>
              <a:rPr sz="2400" spc="-10" dirty="0">
                <a:latin typeface="Arial"/>
                <a:cs typeface="Arial"/>
              </a:rPr>
              <a:t>throw</a:t>
            </a:r>
            <a:r>
              <a:rPr sz="2400" spc="-30"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from</a:t>
            </a:r>
            <a:r>
              <a:rPr sz="2400" spc="-3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third</a:t>
            </a:r>
            <a:r>
              <a:rPr sz="2400" spc="-25" dirty="0">
                <a:latin typeface="Arial"/>
                <a:cs typeface="Arial"/>
              </a:rPr>
              <a:t> </a:t>
            </a:r>
            <a:r>
              <a:rPr sz="2400" dirty="0">
                <a:latin typeface="Arial"/>
                <a:cs typeface="Arial"/>
              </a:rPr>
              <a:t>out</a:t>
            </a:r>
            <a:r>
              <a:rPr sz="2400" spc="-30" dirty="0">
                <a:latin typeface="Arial"/>
                <a:cs typeface="Arial"/>
              </a:rPr>
              <a:t> </a:t>
            </a:r>
            <a:r>
              <a:rPr sz="2400" dirty="0">
                <a:latin typeface="Arial"/>
                <a:cs typeface="Arial"/>
              </a:rPr>
              <a:t>of</a:t>
            </a:r>
            <a:r>
              <a:rPr sz="2400"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previous</a:t>
            </a:r>
            <a:r>
              <a:rPr sz="2400" spc="-30" dirty="0">
                <a:latin typeface="Arial"/>
                <a:cs typeface="Arial"/>
              </a:rPr>
              <a:t> </a:t>
            </a:r>
            <a:r>
              <a:rPr sz="2400" dirty="0">
                <a:latin typeface="Arial"/>
                <a:cs typeface="Arial"/>
              </a:rPr>
              <a:t>half-</a:t>
            </a:r>
            <a:r>
              <a:rPr sz="2400" spc="-30" dirty="0">
                <a:latin typeface="Arial"/>
                <a:cs typeface="Arial"/>
              </a:rPr>
              <a:t> </a:t>
            </a:r>
            <a:r>
              <a:rPr sz="2400" spc="-10" dirty="0">
                <a:latin typeface="Arial"/>
                <a:cs typeface="Arial"/>
              </a:rPr>
              <a:t>inning.</a:t>
            </a:r>
            <a:endParaRPr sz="2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04269" y="1231900"/>
            <a:ext cx="8915400" cy="7239000"/>
          </a:xfrm>
          <a:prstGeom prst="rect">
            <a:avLst/>
          </a:prstGeom>
        </p:spPr>
      </p:pic>
      <p:sp>
        <p:nvSpPr>
          <p:cNvPr id="3" name="object 3"/>
          <p:cNvSpPr txBox="1"/>
          <p:nvPr/>
        </p:nvSpPr>
        <p:spPr>
          <a:xfrm>
            <a:off x="1642269" y="9004300"/>
            <a:ext cx="11201400" cy="1131079"/>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6-2-</a:t>
            </a:r>
            <a:r>
              <a:rPr sz="2400" b="1" dirty="0">
                <a:latin typeface="Arial"/>
                <a:cs typeface="Arial"/>
              </a:rPr>
              <a:t>2c</a:t>
            </a:r>
            <a:r>
              <a:rPr sz="2400" b="1" spc="-20" dirty="0">
                <a:latin typeface="Arial"/>
                <a:cs typeface="Arial"/>
              </a:rPr>
              <a:t> </a:t>
            </a:r>
            <a:r>
              <a:rPr sz="2400" b="1" spc="-10" dirty="0">
                <a:latin typeface="Arial"/>
                <a:cs typeface="Arial"/>
              </a:rPr>
              <a:t>Exception</a:t>
            </a:r>
            <a:r>
              <a:rPr sz="2400" b="1" spc="-20" dirty="0">
                <a:latin typeface="Arial"/>
                <a:cs typeface="Arial"/>
              </a:rPr>
              <a:t> </a:t>
            </a:r>
            <a:r>
              <a:rPr sz="2400" spc="-10" dirty="0">
                <a:latin typeface="Arial"/>
                <a:cs typeface="Arial"/>
              </a:rPr>
              <a:t>When</a:t>
            </a:r>
            <a:r>
              <a:rPr sz="2400" spc="-20" dirty="0">
                <a:latin typeface="Arial"/>
                <a:cs typeface="Arial"/>
              </a:rPr>
              <a:t> </a:t>
            </a:r>
            <a:r>
              <a:rPr sz="2400" spc="-10" dirty="0">
                <a:latin typeface="Arial"/>
                <a:cs typeface="Arial"/>
              </a:rPr>
              <a:t>replacing</a:t>
            </a:r>
            <a:r>
              <a:rPr sz="2400" spc="-20"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pitcher</a:t>
            </a:r>
            <a:r>
              <a:rPr sz="2400" spc="-20" dirty="0">
                <a:latin typeface="Arial"/>
                <a:cs typeface="Arial"/>
              </a:rPr>
              <a:t> </a:t>
            </a:r>
            <a:r>
              <a:rPr sz="2400" dirty="0">
                <a:latin typeface="Arial"/>
                <a:cs typeface="Arial"/>
              </a:rPr>
              <a:t>who</a:t>
            </a:r>
            <a:r>
              <a:rPr sz="2400" spc="-20" dirty="0">
                <a:latin typeface="Arial"/>
                <a:cs typeface="Arial"/>
              </a:rPr>
              <a:t> </a:t>
            </a:r>
            <a:r>
              <a:rPr sz="2400" dirty="0">
                <a:latin typeface="Arial"/>
                <a:cs typeface="Arial"/>
              </a:rPr>
              <a:t>was</a:t>
            </a:r>
            <a:r>
              <a:rPr sz="2400" spc="-20" dirty="0">
                <a:latin typeface="Arial"/>
                <a:cs typeface="Arial"/>
              </a:rPr>
              <a:t> </a:t>
            </a:r>
            <a:r>
              <a:rPr sz="2400" dirty="0">
                <a:latin typeface="Arial"/>
                <a:cs typeface="Arial"/>
              </a:rPr>
              <a:t>ejected,</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substitute</a:t>
            </a:r>
            <a:r>
              <a:rPr sz="2400" spc="-20" dirty="0">
                <a:latin typeface="Arial"/>
                <a:cs typeface="Arial"/>
              </a:rPr>
              <a:t> </a:t>
            </a:r>
            <a:r>
              <a:rPr sz="2400" dirty="0">
                <a:latin typeface="Arial"/>
                <a:cs typeface="Arial"/>
              </a:rPr>
              <a:t>pitcher</a:t>
            </a:r>
            <a:r>
              <a:rPr sz="2400" spc="-20" dirty="0">
                <a:latin typeface="Arial"/>
                <a:cs typeface="Arial"/>
              </a:rPr>
              <a:t> </a:t>
            </a:r>
            <a:r>
              <a:rPr sz="2400" spc="-10" dirty="0">
                <a:latin typeface="Arial"/>
                <a:cs typeface="Arial"/>
              </a:rPr>
              <a:t>should</a:t>
            </a:r>
            <a:r>
              <a:rPr sz="2400" spc="-20" dirty="0">
                <a:latin typeface="Arial"/>
                <a:cs typeface="Arial"/>
              </a:rPr>
              <a:t> </a:t>
            </a:r>
            <a:r>
              <a:rPr sz="2400" dirty="0">
                <a:latin typeface="Arial"/>
                <a:cs typeface="Arial"/>
              </a:rPr>
              <a:t>be</a:t>
            </a:r>
            <a:r>
              <a:rPr sz="2400" spc="-20" dirty="0">
                <a:latin typeface="Arial"/>
                <a:cs typeface="Arial"/>
              </a:rPr>
              <a:t> </a:t>
            </a:r>
            <a:r>
              <a:rPr sz="2400" spc="-10" dirty="0">
                <a:latin typeface="Arial"/>
                <a:cs typeface="Arial"/>
              </a:rPr>
              <a:t>afforded</a:t>
            </a:r>
            <a:r>
              <a:rPr sz="2400" spc="-20" dirty="0">
                <a:latin typeface="Arial"/>
                <a:cs typeface="Arial"/>
              </a:rPr>
              <a:t> </a:t>
            </a:r>
            <a:r>
              <a:rPr sz="2400" dirty="0">
                <a:latin typeface="Arial"/>
                <a:cs typeface="Arial"/>
              </a:rPr>
              <a:t>the</a:t>
            </a:r>
            <a:r>
              <a:rPr sz="2400" spc="-20" dirty="0">
                <a:latin typeface="Arial"/>
                <a:cs typeface="Arial"/>
              </a:rPr>
              <a:t> </a:t>
            </a:r>
            <a:r>
              <a:rPr sz="2400" spc="-10" dirty="0">
                <a:latin typeface="Arial"/>
                <a:cs typeface="Arial"/>
              </a:rPr>
              <a:t>same</a:t>
            </a:r>
            <a:r>
              <a:rPr sz="2400" spc="-20" dirty="0">
                <a:latin typeface="Arial"/>
                <a:cs typeface="Arial"/>
              </a:rPr>
              <a:t> </a:t>
            </a:r>
            <a:r>
              <a:rPr sz="2400" spc="-10" dirty="0">
                <a:latin typeface="Arial"/>
                <a:cs typeface="Arial"/>
              </a:rPr>
              <a:t>warmup</a:t>
            </a:r>
            <a:r>
              <a:rPr sz="2400" spc="-15" dirty="0">
                <a:latin typeface="Arial"/>
                <a:cs typeface="Arial"/>
              </a:rPr>
              <a:t> </a:t>
            </a:r>
            <a:r>
              <a:rPr sz="2400" spc="-10" dirty="0">
                <a:latin typeface="Arial"/>
                <a:cs typeface="Arial"/>
              </a:rPr>
              <a:t>criteria</a:t>
            </a:r>
            <a:r>
              <a:rPr sz="2400" spc="-20"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he</a:t>
            </a:r>
            <a:r>
              <a:rPr sz="2400" spc="-20" dirty="0">
                <a:latin typeface="Arial"/>
                <a:cs typeface="Arial"/>
              </a:rPr>
              <a:t> </a:t>
            </a:r>
            <a:r>
              <a:rPr sz="2400" spc="-10" dirty="0">
                <a:latin typeface="Arial"/>
                <a:cs typeface="Arial"/>
              </a:rPr>
              <a:t>would</a:t>
            </a:r>
            <a:r>
              <a:rPr sz="2400" spc="-20" dirty="0">
                <a:latin typeface="Arial"/>
                <a:cs typeface="Arial"/>
              </a:rPr>
              <a:t> </a:t>
            </a:r>
            <a:r>
              <a:rPr sz="2400" dirty="0">
                <a:latin typeface="Arial"/>
                <a:cs typeface="Arial"/>
              </a:rPr>
              <a:t>if</a:t>
            </a:r>
            <a:r>
              <a:rPr sz="2400" spc="-25" dirty="0">
                <a:latin typeface="Arial"/>
                <a:cs typeface="Arial"/>
              </a:rPr>
              <a:t> </a:t>
            </a:r>
            <a:r>
              <a:rPr sz="2400" spc="-10" dirty="0">
                <a:latin typeface="Arial"/>
                <a:cs typeface="Arial"/>
              </a:rPr>
              <a:t>replacing</a:t>
            </a:r>
            <a:r>
              <a:rPr sz="2400" spc="-20" dirty="0">
                <a:latin typeface="Arial"/>
                <a:cs typeface="Arial"/>
              </a:rPr>
              <a:t> </a:t>
            </a:r>
            <a:r>
              <a:rPr sz="2400" dirty="0">
                <a:latin typeface="Arial"/>
                <a:cs typeface="Arial"/>
              </a:rPr>
              <a:t>an</a:t>
            </a:r>
            <a:r>
              <a:rPr sz="2400" spc="-25" dirty="0">
                <a:latin typeface="Arial"/>
                <a:cs typeface="Arial"/>
              </a:rPr>
              <a:t> </a:t>
            </a:r>
            <a:r>
              <a:rPr sz="2400" spc="-10" dirty="0">
                <a:latin typeface="Arial"/>
                <a:cs typeface="Arial"/>
              </a:rPr>
              <a:t>injured</a:t>
            </a:r>
            <a:r>
              <a:rPr sz="2400" spc="-20" dirty="0">
                <a:latin typeface="Arial"/>
                <a:cs typeface="Arial"/>
              </a:rPr>
              <a:t> </a:t>
            </a:r>
            <a:r>
              <a:rPr sz="2400" dirty="0">
                <a:latin typeface="Arial"/>
                <a:cs typeface="Arial"/>
              </a:rPr>
              <a:t>pitcher.</a:t>
            </a:r>
            <a:r>
              <a:rPr sz="2400" spc="-20" dirty="0">
                <a:latin typeface="Arial"/>
                <a:cs typeface="Arial"/>
              </a:rPr>
              <a:t> </a:t>
            </a:r>
            <a:r>
              <a:rPr sz="2400" spc="-10" dirty="0">
                <a:latin typeface="Arial"/>
                <a:cs typeface="Arial"/>
              </a:rPr>
              <a:t>Extra</a:t>
            </a:r>
            <a:r>
              <a:rPr sz="2400" spc="-20" dirty="0">
                <a:latin typeface="Arial"/>
                <a:cs typeface="Arial"/>
              </a:rPr>
              <a:t> </a:t>
            </a:r>
            <a:r>
              <a:rPr sz="2400" dirty="0">
                <a:latin typeface="Arial"/>
                <a:cs typeface="Arial"/>
              </a:rPr>
              <a:t>throws</a:t>
            </a:r>
            <a:r>
              <a:rPr sz="2400" spc="-25" dirty="0">
                <a:latin typeface="Arial"/>
                <a:cs typeface="Arial"/>
              </a:rPr>
              <a:t> may</a:t>
            </a:r>
            <a:r>
              <a:rPr sz="2400" spc="500" dirty="0">
                <a:latin typeface="Arial"/>
                <a:cs typeface="Arial"/>
              </a:rPr>
              <a:t> </a:t>
            </a:r>
            <a:r>
              <a:rPr sz="2400" dirty="0">
                <a:latin typeface="Arial"/>
                <a:cs typeface="Arial"/>
              </a:rPr>
              <a:t>be</a:t>
            </a:r>
            <a:r>
              <a:rPr sz="2400" spc="-30" dirty="0">
                <a:latin typeface="Arial"/>
                <a:cs typeface="Arial"/>
              </a:rPr>
              <a:t> </a:t>
            </a:r>
            <a:r>
              <a:rPr sz="2400" spc="-10" dirty="0">
                <a:latin typeface="Arial"/>
                <a:cs typeface="Arial"/>
              </a:rPr>
              <a:t>authorized</a:t>
            </a:r>
            <a:r>
              <a:rPr sz="2400" spc="-30" dirty="0">
                <a:latin typeface="Arial"/>
                <a:cs typeface="Arial"/>
              </a:rPr>
              <a:t> </a:t>
            </a:r>
            <a:r>
              <a:rPr sz="2400" dirty="0">
                <a:latin typeface="Arial"/>
                <a:cs typeface="Arial"/>
              </a:rPr>
              <a:t>by</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umpire-</a:t>
            </a:r>
            <a:r>
              <a:rPr sz="2400" spc="-30" dirty="0">
                <a:latin typeface="Arial"/>
                <a:cs typeface="Arial"/>
              </a:rPr>
              <a:t> </a:t>
            </a:r>
            <a:r>
              <a:rPr sz="2400" dirty="0">
                <a:latin typeface="Arial"/>
                <a:cs typeface="Arial"/>
              </a:rPr>
              <a:t>in-</a:t>
            </a:r>
            <a:r>
              <a:rPr sz="2400" spc="-30" dirty="0">
                <a:latin typeface="Arial"/>
                <a:cs typeface="Arial"/>
              </a:rPr>
              <a:t> </a:t>
            </a:r>
            <a:r>
              <a:rPr sz="2400" spc="-10" dirty="0">
                <a:latin typeface="Arial"/>
                <a:cs typeface="Arial"/>
              </a:rPr>
              <a:t>chief.</a:t>
            </a:r>
            <a:endParaRPr sz="2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505B754A-A5B4-2E19-B253-B0C8B0A7034E}"/>
              </a:ext>
            </a:extLst>
          </p:cNvPr>
          <p:cNvPicPr/>
          <p:nvPr/>
        </p:nvPicPr>
        <p:blipFill>
          <a:blip r:embed="rId2" cstate="print"/>
          <a:stretch>
            <a:fillRect/>
          </a:stretch>
        </p:blipFill>
        <p:spPr>
          <a:xfrm>
            <a:off x="3195638" y="2061395"/>
            <a:ext cx="7239000" cy="3018154"/>
          </a:xfrm>
          <a:prstGeom prst="rect">
            <a:avLst/>
          </a:prstGeom>
        </p:spPr>
      </p:pic>
      <p:pic>
        <p:nvPicPr>
          <p:cNvPr id="4" name="Picture 3">
            <a:extLst>
              <a:ext uri="{FF2B5EF4-FFF2-40B4-BE49-F238E27FC236}">
                <a16:creationId xmlns:a16="http://schemas.microsoft.com/office/drawing/2014/main" id="{36F1BBDA-00DB-245B-49D0-0F76F8C5BE30}"/>
              </a:ext>
            </a:extLst>
          </p:cNvPr>
          <p:cNvPicPr>
            <a:picLocks noChangeAspect="1"/>
          </p:cNvPicPr>
          <p:nvPr/>
        </p:nvPicPr>
        <p:blipFill>
          <a:blip r:embed="rId3"/>
          <a:stretch>
            <a:fillRect/>
          </a:stretch>
        </p:blipFill>
        <p:spPr>
          <a:xfrm>
            <a:off x="3166269" y="6413500"/>
            <a:ext cx="7239000" cy="3493311"/>
          </a:xfrm>
          <a:prstGeom prst="rect">
            <a:avLst/>
          </a:prstGeom>
        </p:spPr>
      </p:pic>
      <p:sp>
        <p:nvSpPr>
          <p:cNvPr id="6" name="object 3">
            <a:extLst>
              <a:ext uri="{FF2B5EF4-FFF2-40B4-BE49-F238E27FC236}">
                <a16:creationId xmlns:a16="http://schemas.microsoft.com/office/drawing/2014/main" id="{C4FF9898-9A82-A68E-8C6B-6C8169EEA570}"/>
              </a:ext>
            </a:extLst>
          </p:cNvPr>
          <p:cNvSpPr txBox="1"/>
          <p:nvPr/>
        </p:nvSpPr>
        <p:spPr>
          <a:xfrm>
            <a:off x="1794669" y="5371101"/>
            <a:ext cx="111252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4a</a:t>
            </a:r>
            <a:r>
              <a:rPr sz="2400" b="1" spc="-30" dirty="0">
                <a:latin typeface="Arial"/>
                <a:cs typeface="Arial"/>
              </a:rPr>
              <a:t> </a:t>
            </a:r>
            <a:r>
              <a:rPr sz="2400" spc="-10" dirty="0">
                <a:latin typeface="Arial"/>
                <a:cs typeface="Arial"/>
              </a:rPr>
              <a:t>When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drops</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sz="2400" spc="-30" dirty="0">
                <a:latin typeface="Arial"/>
                <a:cs typeface="Arial"/>
              </a:rPr>
              <a:t> </a:t>
            </a:r>
            <a:r>
              <a:rPr sz="2400" spc="-10" dirty="0">
                <a:latin typeface="Arial"/>
                <a:cs typeface="Arial"/>
              </a:rPr>
              <a:t>(even</a:t>
            </a:r>
            <a:r>
              <a:rPr sz="2400" spc="-25" dirty="0">
                <a:latin typeface="Arial"/>
                <a:cs typeface="Arial"/>
              </a:rPr>
              <a:t> </a:t>
            </a:r>
            <a:r>
              <a:rPr sz="2400" spc="-10" dirty="0">
                <a:latin typeface="Arial"/>
                <a:cs typeface="Arial"/>
              </a:rPr>
              <a:t>accidentally)</a:t>
            </a:r>
            <a:r>
              <a:rPr sz="2400" spc="-25" dirty="0">
                <a:latin typeface="Arial"/>
                <a:cs typeface="Arial"/>
              </a:rPr>
              <a:t> </a:t>
            </a:r>
            <a:r>
              <a:rPr sz="2400" dirty="0">
                <a:latin typeface="Arial"/>
                <a:cs typeface="Arial"/>
              </a:rPr>
              <a:t>and</a:t>
            </a:r>
            <a:r>
              <a:rPr sz="2400" spc="-2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does</a:t>
            </a:r>
            <a:r>
              <a:rPr sz="2400" spc="-25" dirty="0">
                <a:latin typeface="Arial"/>
                <a:cs typeface="Arial"/>
              </a:rPr>
              <a:t> </a:t>
            </a:r>
            <a:r>
              <a:rPr sz="2400" dirty="0">
                <a:latin typeface="Arial"/>
                <a:cs typeface="Arial"/>
              </a:rPr>
              <a:t>not</a:t>
            </a:r>
            <a:r>
              <a:rPr sz="2400" spc="-25" dirty="0">
                <a:latin typeface="Arial"/>
                <a:cs typeface="Arial"/>
              </a:rPr>
              <a:t> </a:t>
            </a:r>
            <a:r>
              <a:rPr sz="2400" dirty="0">
                <a:latin typeface="Arial"/>
                <a:cs typeface="Arial"/>
              </a:rPr>
              <a:t>cross</a:t>
            </a:r>
            <a:r>
              <a:rPr sz="2400" spc="-2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foul</a:t>
            </a:r>
            <a:r>
              <a:rPr sz="2400" spc="-25" dirty="0">
                <a:latin typeface="Arial"/>
                <a:cs typeface="Arial"/>
              </a:rPr>
              <a:t> </a:t>
            </a:r>
            <a:r>
              <a:rPr sz="2400" dirty="0">
                <a:latin typeface="Arial"/>
                <a:cs typeface="Arial"/>
              </a:rPr>
              <a:t>line,</a:t>
            </a:r>
            <a:r>
              <a:rPr sz="2400" spc="-30" dirty="0">
                <a:latin typeface="Arial"/>
                <a:cs typeface="Arial"/>
              </a:rPr>
              <a:t> </a:t>
            </a:r>
            <a:r>
              <a:rPr sz="2400" dirty="0">
                <a:latin typeface="Arial"/>
                <a:cs typeface="Arial"/>
              </a:rPr>
              <a:t>he</a:t>
            </a:r>
            <a:r>
              <a:rPr sz="2400" spc="-25" dirty="0">
                <a:latin typeface="Arial"/>
                <a:cs typeface="Arial"/>
              </a:rPr>
              <a:t> </a:t>
            </a:r>
            <a:r>
              <a:rPr sz="2400" dirty="0">
                <a:latin typeface="Arial"/>
                <a:cs typeface="Arial"/>
              </a:rPr>
              <a:t>has</a:t>
            </a:r>
            <a:r>
              <a:rPr sz="2400" spc="-30" dirty="0">
                <a:latin typeface="Arial"/>
                <a:cs typeface="Arial"/>
              </a:rPr>
              <a:t> </a:t>
            </a:r>
            <a:r>
              <a:rPr sz="2400" spc="-10" dirty="0">
                <a:latin typeface="Arial"/>
                <a:cs typeface="Arial"/>
              </a:rPr>
              <a:t>committed</a:t>
            </a:r>
            <a:r>
              <a:rPr sz="2400" spc="-25" dirty="0">
                <a:latin typeface="Arial"/>
                <a:cs typeface="Arial"/>
              </a:rPr>
              <a:t> </a:t>
            </a:r>
            <a:r>
              <a:rPr sz="2400" dirty="0">
                <a:highlight>
                  <a:srgbClr val="FFFF00"/>
                </a:highlight>
                <a:latin typeface="Arial"/>
                <a:cs typeface="Arial"/>
              </a:rPr>
              <a:t>a</a:t>
            </a:r>
            <a:r>
              <a:rPr sz="2400" spc="-30" dirty="0">
                <a:highlight>
                  <a:srgbClr val="FFFF00"/>
                </a:highlight>
                <a:latin typeface="Arial"/>
                <a:cs typeface="Arial"/>
              </a:rPr>
              <a:t> </a:t>
            </a:r>
            <a:r>
              <a:rPr sz="2400" dirty="0">
                <a:highlight>
                  <a:srgbClr val="FFFF00"/>
                </a:highlight>
                <a:latin typeface="Arial"/>
                <a:cs typeface="Arial"/>
              </a:rPr>
              <a:t>balk</a:t>
            </a:r>
            <a:r>
              <a:rPr sz="2400" spc="-30" dirty="0">
                <a:highlight>
                  <a:srgbClr val="FFFF00"/>
                </a:highlight>
                <a:latin typeface="Arial"/>
                <a:cs typeface="Arial"/>
              </a:rPr>
              <a:t> </a:t>
            </a:r>
            <a:r>
              <a:rPr sz="2400" dirty="0">
                <a:latin typeface="Arial"/>
                <a:cs typeface="Arial"/>
              </a:rPr>
              <a:t>if</a:t>
            </a:r>
            <a:r>
              <a:rPr sz="2400" spc="-30" dirty="0">
                <a:latin typeface="Arial"/>
                <a:cs typeface="Arial"/>
              </a:rPr>
              <a:t> </a:t>
            </a:r>
            <a:r>
              <a:rPr sz="2400" spc="-10" dirty="0">
                <a:latin typeface="Arial"/>
                <a:cs typeface="Arial"/>
              </a:rPr>
              <a:t>there</a:t>
            </a:r>
            <a:r>
              <a:rPr sz="2400" spc="-25" dirty="0">
                <a:latin typeface="Arial"/>
                <a:cs typeface="Arial"/>
              </a:rPr>
              <a:t> </a:t>
            </a:r>
            <a:r>
              <a:rPr sz="2400" dirty="0">
                <a:latin typeface="Arial"/>
                <a:cs typeface="Arial"/>
              </a:rPr>
              <a:t>are</a:t>
            </a:r>
            <a:r>
              <a:rPr sz="2400" spc="-25" dirty="0">
                <a:latin typeface="Arial"/>
                <a:cs typeface="Arial"/>
              </a:rPr>
              <a:t> </a:t>
            </a:r>
            <a:r>
              <a:rPr sz="2400" dirty="0">
                <a:latin typeface="Arial"/>
                <a:cs typeface="Arial"/>
              </a:rPr>
              <a:t>runner(s)</a:t>
            </a:r>
            <a:r>
              <a:rPr sz="2400" spc="-25" dirty="0">
                <a:latin typeface="Arial"/>
                <a:cs typeface="Arial"/>
              </a:rPr>
              <a:t> </a:t>
            </a:r>
            <a:r>
              <a:rPr sz="2400" dirty="0">
                <a:latin typeface="Arial"/>
                <a:cs typeface="Arial"/>
              </a:rPr>
              <a:t>on</a:t>
            </a:r>
            <a:r>
              <a:rPr sz="2400" spc="-25" dirty="0">
                <a:latin typeface="Arial"/>
                <a:cs typeface="Arial"/>
              </a:rPr>
              <a:t> </a:t>
            </a:r>
            <a:r>
              <a:rPr sz="2400" spc="-10" dirty="0">
                <a:latin typeface="Arial"/>
                <a:cs typeface="Arial"/>
              </a:rPr>
              <a:t>base.</a:t>
            </a:r>
            <a:endParaRPr sz="2400" dirty="0">
              <a:latin typeface="Arial"/>
              <a:cs typeface="Arial"/>
            </a:endParaRPr>
          </a:p>
        </p:txBody>
      </p:sp>
      <p:sp>
        <p:nvSpPr>
          <p:cNvPr id="9" name="TextBox 8">
            <a:extLst>
              <a:ext uri="{FF2B5EF4-FFF2-40B4-BE49-F238E27FC236}">
                <a16:creationId xmlns:a16="http://schemas.microsoft.com/office/drawing/2014/main" id="{75E653E1-2D35-082C-BB48-4FD19AE33949}"/>
              </a:ext>
            </a:extLst>
          </p:cNvPr>
          <p:cNvSpPr txBox="1"/>
          <p:nvPr/>
        </p:nvSpPr>
        <p:spPr>
          <a:xfrm>
            <a:off x="1642269" y="786589"/>
            <a:ext cx="11430000" cy="1200329"/>
          </a:xfrm>
          <a:prstGeom prst="rect">
            <a:avLst/>
          </a:prstGeom>
          <a:noFill/>
        </p:spPr>
        <p:txBody>
          <a:bodyPr wrap="square">
            <a:spAutoFit/>
          </a:bodyPr>
          <a:lstStyle/>
          <a:p>
            <a:r>
              <a:rPr lang="en-US" sz="2400" dirty="0"/>
              <a:t>6-2-3  The penalty for pitching intentionally close to a batter has not changed. The pitcher shall be ejected if the pitch is judged to be intentional. In case of doubt, the umpire may warn the pitcher</a:t>
            </a:r>
          </a:p>
        </p:txBody>
      </p:sp>
    </p:spTree>
    <p:extLst>
      <p:ext uri="{BB962C8B-B14F-4D97-AF65-F5344CB8AC3E}">
        <p14:creationId xmlns:p14="http://schemas.microsoft.com/office/powerpoint/2010/main" val="425875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3013869" y="1838896"/>
            <a:ext cx="8763000" cy="7317803"/>
          </a:xfrm>
          <a:prstGeom prst="rect">
            <a:avLst/>
          </a:prstGeom>
        </p:spPr>
      </p:pic>
      <p:sp>
        <p:nvSpPr>
          <p:cNvPr id="8" name="object 3">
            <a:extLst>
              <a:ext uri="{FF2B5EF4-FFF2-40B4-BE49-F238E27FC236}">
                <a16:creationId xmlns:a16="http://schemas.microsoft.com/office/drawing/2014/main" id="{8754E182-20E1-E8E4-5ED1-D3BB9AA63E0F}"/>
              </a:ext>
            </a:extLst>
          </p:cNvPr>
          <p:cNvSpPr txBox="1"/>
          <p:nvPr/>
        </p:nvSpPr>
        <p:spPr>
          <a:xfrm>
            <a:off x="2366169" y="775070"/>
            <a:ext cx="100584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4b</a:t>
            </a:r>
            <a:r>
              <a:rPr sz="2400" b="1"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has</a:t>
            </a:r>
            <a:r>
              <a:rPr sz="2400" spc="-30" dirty="0">
                <a:latin typeface="Arial"/>
                <a:cs typeface="Arial"/>
              </a:rPr>
              <a:t> </a:t>
            </a:r>
            <a:r>
              <a:rPr sz="2400" spc="-10" dirty="0">
                <a:highlight>
                  <a:srgbClr val="FFFF00"/>
                </a:highlight>
                <a:latin typeface="Arial"/>
                <a:cs typeface="Arial"/>
              </a:rPr>
              <a:t>committed</a:t>
            </a:r>
            <a:r>
              <a:rPr sz="2400" spc="-25" dirty="0">
                <a:highlight>
                  <a:srgbClr val="FFFF00"/>
                </a:highlight>
                <a:latin typeface="Arial"/>
                <a:cs typeface="Arial"/>
              </a:rPr>
              <a:t> </a:t>
            </a:r>
            <a:r>
              <a:rPr sz="2400" dirty="0">
                <a:highlight>
                  <a:srgbClr val="FFFF00"/>
                </a:highlight>
                <a:latin typeface="Arial"/>
                <a:cs typeface="Arial"/>
              </a:rPr>
              <a:t>a</a:t>
            </a:r>
            <a:r>
              <a:rPr sz="2400" spc="-35" dirty="0">
                <a:highlight>
                  <a:srgbClr val="FFFF00"/>
                </a:highlight>
                <a:latin typeface="Arial"/>
                <a:cs typeface="Arial"/>
              </a:rPr>
              <a:t> </a:t>
            </a:r>
            <a:r>
              <a:rPr sz="2400" dirty="0">
                <a:highlight>
                  <a:srgbClr val="FFFF00"/>
                </a:highlight>
                <a:latin typeface="Arial"/>
                <a:cs typeface="Arial"/>
              </a:rPr>
              <a:t>balk</a:t>
            </a:r>
            <a:r>
              <a:rPr sz="2400" spc="-30" dirty="0">
                <a:highlight>
                  <a:srgbClr val="FFFF00"/>
                </a:highlight>
                <a:latin typeface="Arial"/>
                <a:cs typeface="Arial"/>
              </a:rPr>
              <a:t> </a:t>
            </a:r>
            <a:r>
              <a:rPr sz="2400" spc="-10" dirty="0">
                <a:latin typeface="Arial"/>
                <a:cs typeface="Arial"/>
              </a:rPr>
              <a:t>because</a:t>
            </a:r>
            <a:r>
              <a:rPr sz="2400" spc="-25" dirty="0">
                <a:latin typeface="Arial"/>
                <a:cs typeface="Arial"/>
              </a:rPr>
              <a:t> </a:t>
            </a:r>
            <a:r>
              <a:rPr sz="2400" dirty="0">
                <a:latin typeface="Arial"/>
                <a:cs typeface="Arial"/>
              </a:rPr>
              <a:t>he</a:t>
            </a:r>
            <a:r>
              <a:rPr sz="2400" spc="-30" dirty="0">
                <a:latin typeface="Arial"/>
                <a:cs typeface="Arial"/>
              </a:rPr>
              <a:t> </a:t>
            </a:r>
            <a:r>
              <a:rPr sz="2400" dirty="0">
                <a:latin typeface="Arial"/>
                <a:cs typeface="Arial"/>
              </a:rPr>
              <a:t>did</a:t>
            </a:r>
            <a:r>
              <a:rPr sz="2400" spc="-25" dirty="0">
                <a:latin typeface="Arial"/>
                <a:cs typeface="Arial"/>
              </a:rPr>
              <a:t> </a:t>
            </a:r>
            <a:r>
              <a:rPr sz="2400" dirty="0">
                <a:latin typeface="Arial"/>
                <a:cs typeface="Arial"/>
              </a:rPr>
              <a:t>not</a:t>
            </a:r>
            <a:r>
              <a:rPr sz="2400" spc="-30" dirty="0">
                <a:latin typeface="Arial"/>
                <a:cs typeface="Arial"/>
              </a:rPr>
              <a:t> </a:t>
            </a:r>
            <a:r>
              <a:rPr sz="2400" dirty="0">
                <a:latin typeface="Arial"/>
                <a:cs typeface="Arial"/>
              </a:rPr>
              <a:t>step</a:t>
            </a:r>
            <a:r>
              <a:rPr sz="2400" spc="-30" dirty="0">
                <a:latin typeface="Arial"/>
                <a:cs typeface="Arial"/>
              </a:rPr>
              <a:t> </a:t>
            </a:r>
            <a:r>
              <a:rPr sz="2400" dirty="0">
                <a:latin typeface="Arial"/>
                <a:cs typeface="Arial"/>
              </a:rPr>
              <a:t>directly</a:t>
            </a:r>
            <a:r>
              <a:rPr sz="2400" spc="-25" dirty="0">
                <a:latin typeface="Arial"/>
                <a:cs typeface="Arial"/>
              </a:rPr>
              <a:t> </a:t>
            </a:r>
            <a:r>
              <a:rPr sz="2400" spc="-10" dirty="0">
                <a:latin typeface="Arial"/>
                <a:cs typeface="Arial"/>
              </a:rPr>
              <a:t>toward</a:t>
            </a:r>
            <a:r>
              <a:rPr sz="2400" spc="-25" dirty="0">
                <a:latin typeface="Arial"/>
                <a:cs typeface="Arial"/>
              </a:rPr>
              <a:t> </a:t>
            </a:r>
            <a:r>
              <a:rPr sz="2400" dirty="0">
                <a:latin typeface="Arial"/>
                <a:cs typeface="Arial"/>
              </a:rPr>
              <a:t>first</a:t>
            </a:r>
            <a:r>
              <a:rPr sz="2400" spc="-30" dirty="0">
                <a:latin typeface="Arial"/>
                <a:cs typeface="Arial"/>
              </a:rPr>
              <a:t> </a:t>
            </a:r>
            <a:r>
              <a:rPr sz="2400" spc="-10" dirty="0">
                <a:latin typeface="Arial"/>
                <a:cs typeface="Arial"/>
              </a:rPr>
              <a:t>base</a:t>
            </a:r>
            <a:r>
              <a:rPr sz="2400" spc="-25" dirty="0">
                <a:latin typeface="Arial"/>
                <a:cs typeface="Arial"/>
              </a:rPr>
              <a:t> </a:t>
            </a:r>
            <a:r>
              <a:rPr sz="2400" spc="-10" dirty="0">
                <a:latin typeface="Arial"/>
                <a:cs typeface="Arial"/>
              </a:rPr>
              <a:t>when</a:t>
            </a:r>
            <a:r>
              <a:rPr sz="2400" spc="-30" dirty="0">
                <a:latin typeface="Arial"/>
                <a:cs typeface="Arial"/>
              </a:rPr>
              <a:t> </a:t>
            </a:r>
            <a:r>
              <a:rPr sz="2400" dirty="0">
                <a:latin typeface="Arial"/>
                <a:cs typeface="Arial"/>
              </a:rPr>
              <a:t>he</a:t>
            </a:r>
            <a:r>
              <a:rPr sz="2400" spc="-25" dirty="0">
                <a:latin typeface="Arial"/>
                <a:cs typeface="Arial"/>
              </a:rPr>
              <a:t> </a:t>
            </a:r>
            <a:r>
              <a:rPr sz="2400" spc="-10" dirty="0">
                <a:latin typeface="Arial"/>
                <a:cs typeface="Arial"/>
              </a:rPr>
              <a:t>attempted</a:t>
            </a:r>
            <a:r>
              <a:rPr sz="2400" spc="-2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pick</a:t>
            </a:r>
            <a:r>
              <a:rPr sz="2400" spc="-25" dirty="0">
                <a:latin typeface="Arial"/>
                <a:cs typeface="Arial"/>
              </a:rPr>
              <a:t> </a:t>
            </a:r>
            <a:r>
              <a:rPr sz="2400" dirty="0">
                <a:latin typeface="Arial"/>
                <a:cs typeface="Arial"/>
              </a:rPr>
              <a:t>off</a:t>
            </a:r>
            <a:r>
              <a:rPr sz="2400" spc="-3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runner</a:t>
            </a:r>
            <a:r>
              <a:rPr sz="700" spc="-10" dirty="0">
                <a:latin typeface="Arial"/>
                <a:cs typeface="Arial"/>
              </a:rPr>
              <a:t>.</a:t>
            </a:r>
            <a:endParaRPr sz="7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785269" y="774700"/>
            <a:ext cx="8229599" cy="7157974"/>
          </a:xfrm>
          <a:prstGeom prst="rect">
            <a:avLst/>
          </a:prstGeom>
        </p:spPr>
      </p:pic>
      <p:sp>
        <p:nvSpPr>
          <p:cNvPr id="5" name="object 5"/>
          <p:cNvSpPr txBox="1"/>
          <p:nvPr/>
        </p:nvSpPr>
        <p:spPr>
          <a:xfrm>
            <a:off x="1032669" y="8166100"/>
            <a:ext cx="12725400" cy="1500411"/>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6-2-</a:t>
            </a:r>
            <a:r>
              <a:rPr sz="2400" b="1" dirty="0">
                <a:latin typeface="Arial"/>
                <a:cs typeface="Arial"/>
              </a:rPr>
              <a:t>4d</a:t>
            </a:r>
            <a:r>
              <a:rPr sz="2400" b="1" spc="-30" dirty="0">
                <a:latin typeface="Arial"/>
                <a:cs typeface="Arial"/>
              </a:rPr>
              <a:t> </a:t>
            </a:r>
            <a:r>
              <a:rPr sz="2400" spc="-10" dirty="0">
                <a:latin typeface="Arial"/>
                <a:cs typeface="Arial"/>
              </a:rPr>
              <a:t>Once</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has</a:t>
            </a:r>
            <a:r>
              <a:rPr sz="2400" spc="-30" dirty="0">
                <a:latin typeface="Arial"/>
                <a:cs typeface="Arial"/>
              </a:rPr>
              <a:t> </a:t>
            </a:r>
            <a:r>
              <a:rPr sz="2400" spc="-10" dirty="0">
                <a:latin typeface="Arial"/>
                <a:cs typeface="Arial"/>
              </a:rPr>
              <a:t>started</a:t>
            </a:r>
            <a:r>
              <a:rPr sz="2400" spc="-25" dirty="0">
                <a:latin typeface="Arial"/>
                <a:cs typeface="Arial"/>
              </a:rPr>
              <a:t> </a:t>
            </a:r>
            <a:r>
              <a:rPr sz="2400" dirty="0">
                <a:latin typeface="Arial"/>
                <a:cs typeface="Arial"/>
              </a:rPr>
              <a:t>any</a:t>
            </a:r>
            <a:r>
              <a:rPr sz="2400" spc="-30" dirty="0">
                <a:latin typeface="Arial"/>
                <a:cs typeface="Arial"/>
              </a:rPr>
              <a:t> </a:t>
            </a:r>
            <a:r>
              <a:rPr sz="2400" spc="-10" dirty="0">
                <a:latin typeface="Arial"/>
                <a:cs typeface="Arial"/>
              </a:rPr>
              <a:t>movement</a:t>
            </a:r>
            <a:r>
              <a:rPr sz="2400" spc="-30"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any</a:t>
            </a:r>
            <a:r>
              <a:rPr sz="2400" spc="-30" dirty="0">
                <a:latin typeface="Arial"/>
                <a:cs typeface="Arial"/>
              </a:rPr>
              <a:t> </a:t>
            </a:r>
            <a:r>
              <a:rPr sz="2400" dirty="0">
                <a:latin typeface="Arial"/>
                <a:cs typeface="Arial"/>
              </a:rPr>
              <a:t>part</a:t>
            </a:r>
            <a:r>
              <a:rPr sz="2400" spc="-30"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body</a:t>
            </a:r>
            <a:r>
              <a:rPr sz="2400" spc="-25" dirty="0">
                <a:latin typeface="Arial"/>
                <a:cs typeface="Arial"/>
              </a:rPr>
              <a:t> </a:t>
            </a:r>
            <a:r>
              <a:rPr sz="2400" spc="-10" dirty="0">
                <a:latin typeface="Arial"/>
                <a:cs typeface="Arial"/>
              </a:rPr>
              <a:t>such</a:t>
            </a:r>
            <a:r>
              <a:rPr sz="2400" spc="-30"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he</a:t>
            </a:r>
            <a:r>
              <a:rPr sz="2400" spc="-25" dirty="0">
                <a:latin typeface="Arial"/>
                <a:cs typeface="Arial"/>
              </a:rPr>
              <a:t> </a:t>
            </a:r>
            <a:r>
              <a:rPr sz="2400" spc="-10" dirty="0">
                <a:latin typeface="Arial"/>
                <a:cs typeface="Arial"/>
              </a:rPr>
              <a:t>habitually</a:t>
            </a:r>
            <a:r>
              <a:rPr sz="2400" spc="-30" dirty="0">
                <a:latin typeface="Arial"/>
                <a:cs typeface="Arial"/>
              </a:rPr>
              <a:t> </a:t>
            </a:r>
            <a:r>
              <a:rPr sz="2400" dirty="0">
                <a:latin typeface="Arial"/>
                <a:cs typeface="Arial"/>
              </a:rPr>
              <a:t>uses</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his</a:t>
            </a:r>
            <a:r>
              <a:rPr sz="2400" spc="-35" dirty="0">
                <a:latin typeface="Arial"/>
                <a:cs typeface="Arial"/>
              </a:rPr>
              <a:t> </a:t>
            </a:r>
            <a:r>
              <a:rPr sz="2400" dirty="0">
                <a:latin typeface="Arial"/>
                <a:cs typeface="Arial"/>
              </a:rPr>
              <a:t>delivery,</a:t>
            </a:r>
            <a:r>
              <a:rPr sz="2400" spc="-25" dirty="0">
                <a:latin typeface="Arial"/>
                <a:cs typeface="Arial"/>
              </a:rPr>
              <a:t> </a:t>
            </a:r>
            <a:r>
              <a:rPr sz="2400" dirty="0">
                <a:latin typeface="Arial"/>
                <a:cs typeface="Arial"/>
              </a:rPr>
              <a:t>(PlayPic</a:t>
            </a:r>
            <a:r>
              <a:rPr sz="2400" spc="-25" dirty="0">
                <a:latin typeface="Arial"/>
                <a:cs typeface="Arial"/>
              </a:rPr>
              <a:t> </a:t>
            </a:r>
            <a:r>
              <a:rPr sz="2400" dirty="0">
                <a:latin typeface="Arial"/>
                <a:cs typeface="Arial"/>
              </a:rPr>
              <a:t>1)</a:t>
            </a:r>
            <a:r>
              <a:rPr sz="2400" spc="-30" dirty="0">
                <a:latin typeface="Arial"/>
                <a:cs typeface="Arial"/>
              </a:rPr>
              <a:t> </a:t>
            </a:r>
            <a:r>
              <a:rPr sz="2400" dirty="0">
                <a:latin typeface="Arial"/>
                <a:cs typeface="Arial"/>
              </a:rPr>
              <a:t>he</a:t>
            </a:r>
            <a:r>
              <a:rPr sz="2400" spc="-25" dirty="0">
                <a:latin typeface="Arial"/>
                <a:cs typeface="Arial"/>
              </a:rPr>
              <a:t> </a:t>
            </a:r>
            <a:r>
              <a:rPr sz="2400" dirty="0">
                <a:latin typeface="Arial"/>
                <a:cs typeface="Arial"/>
              </a:rPr>
              <a:t>must</a:t>
            </a:r>
            <a:r>
              <a:rPr sz="2400" spc="-30" dirty="0">
                <a:latin typeface="Arial"/>
                <a:cs typeface="Arial"/>
              </a:rPr>
              <a:t> </a:t>
            </a:r>
            <a:r>
              <a:rPr sz="2400" spc="-10" dirty="0">
                <a:latin typeface="Arial"/>
                <a:cs typeface="Arial"/>
              </a:rPr>
              <a:t>complete</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a:t>
            </a:r>
            <a:r>
              <a:rPr sz="2400" spc="-30" dirty="0">
                <a:latin typeface="Arial"/>
                <a:cs typeface="Arial"/>
              </a:rPr>
              <a:t> </a:t>
            </a:r>
            <a:r>
              <a:rPr sz="2400" spc="-10" dirty="0">
                <a:latin typeface="Arial"/>
                <a:cs typeface="Arial"/>
              </a:rPr>
              <a:t>Failure</a:t>
            </a:r>
            <a:r>
              <a:rPr sz="2400" spc="-25" dirty="0">
                <a:latin typeface="Arial"/>
                <a:cs typeface="Arial"/>
              </a:rPr>
              <a:t> </a:t>
            </a:r>
            <a:r>
              <a:rPr sz="2400" dirty="0">
                <a:latin typeface="Arial"/>
                <a:cs typeface="Arial"/>
              </a:rPr>
              <a:t>to</a:t>
            </a:r>
            <a:r>
              <a:rPr sz="2400" spc="-35" dirty="0">
                <a:latin typeface="Arial"/>
                <a:cs typeface="Arial"/>
              </a:rPr>
              <a:t> </a:t>
            </a:r>
            <a:r>
              <a:rPr sz="2400" dirty="0">
                <a:latin typeface="Arial"/>
                <a:cs typeface="Arial"/>
              </a:rPr>
              <a:t>do</a:t>
            </a:r>
            <a:r>
              <a:rPr sz="2400" spc="-25" dirty="0">
                <a:latin typeface="Arial"/>
                <a:cs typeface="Arial"/>
              </a:rPr>
              <a:t> </a:t>
            </a:r>
            <a:r>
              <a:rPr sz="2400" dirty="0">
                <a:latin typeface="Arial"/>
                <a:cs typeface="Arial"/>
              </a:rPr>
              <a:t>so</a:t>
            </a:r>
            <a:r>
              <a:rPr sz="2400" spc="-25"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runner(s)</a:t>
            </a:r>
            <a:r>
              <a:rPr sz="2400" spc="-25" dirty="0">
                <a:latin typeface="Arial"/>
                <a:cs typeface="Arial"/>
              </a:rPr>
              <a:t> on</a:t>
            </a:r>
            <a:r>
              <a:rPr sz="2400" spc="500" dirty="0">
                <a:latin typeface="Arial"/>
                <a:cs typeface="Arial"/>
              </a:rPr>
              <a:t> </a:t>
            </a:r>
            <a:r>
              <a:rPr sz="2400" spc="-10" dirty="0">
                <a:highlight>
                  <a:srgbClr val="FFFF00"/>
                </a:highlight>
                <a:latin typeface="Arial"/>
                <a:cs typeface="Arial"/>
              </a:rPr>
              <a:t>base</a:t>
            </a:r>
            <a:r>
              <a:rPr sz="2400" spc="-30" dirty="0">
                <a:highlight>
                  <a:srgbClr val="FFFF00"/>
                </a:highlight>
                <a:latin typeface="Arial"/>
                <a:cs typeface="Arial"/>
              </a:rPr>
              <a:t> </a:t>
            </a:r>
            <a:r>
              <a:rPr sz="2400" dirty="0">
                <a:highlight>
                  <a:srgbClr val="FFFF00"/>
                </a:highlight>
                <a:latin typeface="Arial"/>
                <a:cs typeface="Arial"/>
              </a:rPr>
              <a:t>is</a:t>
            </a:r>
            <a:r>
              <a:rPr sz="2400" spc="-25" dirty="0">
                <a:highlight>
                  <a:srgbClr val="FFFF00"/>
                </a:highlight>
                <a:latin typeface="Arial"/>
                <a:cs typeface="Arial"/>
              </a:rPr>
              <a:t> </a:t>
            </a:r>
            <a:r>
              <a:rPr sz="2400" dirty="0">
                <a:highlight>
                  <a:srgbClr val="FFFF00"/>
                </a:highlight>
                <a:latin typeface="Arial"/>
                <a:cs typeface="Arial"/>
              </a:rPr>
              <a:t>a</a:t>
            </a:r>
            <a:r>
              <a:rPr sz="2400" spc="-35" dirty="0">
                <a:highlight>
                  <a:srgbClr val="FFFF00"/>
                </a:highlight>
                <a:latin typeface="Arial"/>
                <a:cs typeface="Arial"/>
              </a:rPr>
              <a:t> </a:t>
            </a:r>
            <a:r>
              <a:rPr sz="2400" dirty="0">
                <a:highlight>
                  <a:srgbClr val="FFFF00"/>
                </a:highlight>
                <a:latin typeface="Arial"/>
                <a:cs typeface="Arial"/>
              </a:rPr>
              <a:t>balk</a:t>
            </a:r>
            <a:r>
              <a:rPr sz="2400" dirty="0">
                <a:latin typeface="Arial"/>
                <a:cs typeface="Arial"/>
              </a:rPr>
              <a:t>.</a:t>
            </a:r>
            <a:r>
              <a:rPr sz="2400" spc="-30" dirty="0">
                <a:latin typeface="Arial"/>
                <a:cs typeface="Arial"/>
              </a:rPr>
              <a:t> </a:t>
            </a:r>
            <a:r>
              <a:rPr sz="2400" spc="-10" dirty="0">
                <a:highlight>
                  <a:srgbClr val="00FFFF"/>
                </a:highlight>
                <a:latin typeface="Arial"/>
                <a:cs typeface="Arial"/>
              </a:rPr>
              <a:t>However,</a:t>
            </a:r>
            <a:r>
              <a:rPr sz="2400" spc="-30" dirty="0">
                <a:highlight>
                  <a:srgbClr val="00FFFF"/>
                </a:highlight>
                <a:latin typeface="Arial"/>
                <a:cs typeface="Arial"/>
              </a:rPr>
              <a:t> </a:t>
            </a:r>
            <a:r>
              <a:rPr sz="2400" dirty="0">
                <a:highlight>
                  <a:srgbClr val="00FFFF"/>
                </a:highlight>
                <a:latin typeface="Arial"/>
                <a:cs typeface="Arial"/>
              </a:rPr>
              <a:t>if</a:t>
            </a:r>
            <a:r>
              <a:rPr sz="2400" spc="-35" dirty="0">
                <a:highlight>
                  <a:srgbClr val="00FFFF"/>
                </a:highlight>
                <a:latin typeface="Arial"/>
                <a:cs typeface="Arial"/>
              </a:rPr>
              <a:t> </a:t>
            </a:r>
            <a:r>
              <a:rPr sz="2400" dirty="0">
                <a:highlight>
                  <a:srgbClr val="00FFFF"/>
                </a:highlight>
                <a:latin typeface="Arial"/>
                <a:cs typeface="Arial"/>
              </a:rPr>
              <a:t>the</a:t>
            </a:r>
            <a:r>
              <a:rPr sz="2400" spc="-25" dirty="0">
                <a:highlight>
                  <a:srgbClr val="00FFFF"/>
                </a:highlight>
                <a:latin typeface="Arial"/>
                <a:cs typeface="Arial"/>
              </a:rPr>
              <a:t> </a:t>
            </a:r>
            <a:r>
              <a:rPr sz="2400" dirty="0">
                <a:highlight>
                  <a:srgbClr val="00FFFF"/>
                </a:highlight>
                <a:latin typeface="Arial"/>
                <a:cs typeface="Arial"/>
              </a:rPr>
              <a:t>pitcher</a:t>
            </a:r>
            <a:r>
              <a:rPr sz="2400" spc="-25" dirty="0">
                <a:highlight>
                  <a:srgbClr val="00FFFF"/>
                </a:highlight>
                <a:latin typeface="Arial"/>
                <a:cs typeface="Arial"/>
              </a:rPr>
              <a:t> </a:t>
            </a:r>
            <a:r>
              <a:rPr sz="2400" dirty="0">
                <a:highlight>
                  <a:srgbClr val="00FFFF"/>
                </a:highlight>
                <a:latin typeface="Arial"/>
                <a:cs typeface="Arial"/>
              </a:rPr>
              <a:t>stops</a:t>
            </a:r>
            <a:r>
              <a:rPr sz="2400" spc="-35" dirty="0">
                <a:highlight>
                  <a:srgbClr val="00FFFF"/>
                </a:highlight>
                <a:latin typeface="Arial"/>
                <a:cs typeface="Arial"/>
              </a:rPr>
              <a:t> </a:t>
            </a:r>
            <a:r>
              <a:rPr sz="2400" dirty="0">
                <a:highlight>
                  <a:srgbClr val="00FFFF"/>
                </a:highlight>
                <a:latin typeface="Arial"/>
                <a:cs typeface="Arial"/>
              </a:rPr>
              <a:t>or</a:t>
            </a:r>
            <a:r>
              <a:rPr sz="2400" spc="-25" dirty="0">
                <a:highlight>
                  <a:srgbClr val="00FFFF"/>
                </a:highlight>
                <a:latin typeface="Arial"/>
                <a:cs typeface="Arial"/>
              </a:rPr>
              <a:t> </a:t>
            </a:r>
            <a:r>
              <a:rPr sz="2400" spc="-10" dirty="0">
                <a:highlight>
                  <a:srgbClr val="00FFFF"/>
                </a:highlight>
                <a:latin typeface="Arial"/>
                <a:cs typeface="Arial"/>
              </a:rPr>
              <a:t>hesitates</a:t>
            </a:r>
            <a:r>
              <a:rPr sz="2400" spc="-30" dirty="0">
                <a:highlight>
                  <a:srgbClr val="00FFFF"/>
                </a:highlight>
                <a:latin typeface="Arial"/>
                <a:cs typeface="Arial"/>
              </a:rPr>
              <a:t> </a:t>
            </a:r>
            <a:r>
              <a:rPr sz="2400" spc="-10" dirty="0">
                <a:highlight>
                  <a:srgbClr val="00FFFF"/>
                </a:highlight>
                <a:latin typeface="Arial"/>
                <a:cs typeface="Arial"/>
              </a:rPr>
              <a:t>because</a:t>
            </a:r>
            <a:r>
              <a:rPr sz="2400" spc="-30" dirty="0">
                <a:highlight>
                  <a:srgbClr val="00FFFF"/>
                </a:highlight>
                <a:latin typeface="Arial"/>
                <a:cs typeface="Arial"/>
              </a:rPr>
              <a:t> </a:t>
            </a:r>
            <a:r>
              <a:rPr sz="2400" dirty="0">
                <a:highlight>
                  <a:srgbClr val="00FFFF"/>
                </a:highlight>
                <a:latin typeface="Arial"/>
                <a:cs typeface="Arial"/>
              </a:rPr>
              <a:t>the</a:t>
            </a:r>
            <a:r>
              <a:rPr sz="2400" spc="-25" dirty="0">
                <a:highlight>
                  <a:srgbClr val="00FFFF"/>
                </a:highlight>
                <a:latin typeface="Arial"/>
                <a:cs typeface="Arial"/>
              </a:rPr>
              <a:t> </a:t>
            </a:r>
            <a:r>
              <a:rPr sz="2400" dirty="0">
                <a:highlight>
                  <a:srgbClr val="00FFFF"/>
                </a:highlight>
                <a:latin typeface="Arial"/>
                <a:cs typeface="Arial"/>
              </a:rPr>
              <a:t>batter</a:t>
            </a:r>
            <a:r>
              <a:rPr sz="2400" spc="-25" dirty="0">
                <a:highlight>
                  <a:srgbClr val="00FFFF"/>
                </a:highlight>
                <a:latin typeface="Arial"/>
                <a:cs typeface="Arial"/>
              </a:rPr>
              <a:t> </a:t>
            </a:r>
            <a:r>
              <a:rPr sz="2400" dirty="0">
                <a:highlight>
                  <a:srgbClr val="00FFFF"/>
                </a:highlight>
                <a:latin typeface="Arial"/>
                <a:cs typeface="Arial"/>
              </a:rPr>
              <a:t>requests</a:t>
            </a:r>
            <a:r>
              <a:rPr sz="2400" spc="-30" dirty="0">
                <a:highlight>
                  <a:srgbClr val="00FFFF"/>
                </a:highlight>
                <a:latin typeface="Arial"/>
                <a:cs typeface="Arial"/>
              </a:rPr>
              <a:t> </a:t>
            </a:r>
            <a:r>
              <a:rPr sz="2400" dirty="0">
                <a:highlight>
                  <a:srgbClr val="00FFFF"/>
                </a:highlight>
                <a:latin typeface="Arial"/>
                <a:cs typeface="Arial"/>
              </a:rPr>
              <a:t>time</a:t>
            </a:r>
            <a:r>
              <a:rPr sz="2400" spc="-25" dirty="0">
                <a:highlight>
                  <a:srgbClr val="00FFFF"/>
                </a:highlight>
                <a:latin typeface="Arial"/>
                <a:cs typeface="Arial"/>
              </a:rPr>
              <a:t> </a:t>
            </a:r>
            <a:r>
              <a:rPr sz="2400" dirty="0">
                <a:highlight>
                  <a:srgbClr val="00FFFF"/>
                </a:highlight>
                <a:latin typeface="Arial"/>
                <a:cs typeface="Arial"/>
              </a:rPr>
              <a:t>or</a:t>
            </a:r>
            <a:r>
              <a:rPr sz="2400" spc="-35" dirty="0">
                <a:highlight>
                  <a:srgbClr val="00FFFF"/>
                </a:highlight>
                <a:latin typeface="Arial"/>
                <a:cs typeface="Arial"/>
              </a:rPr>
              <a:t> </a:t>
            </a:r>
            <a:r>
              <a:rPr sz="2400" dirty="0">
                <a:highlight>
                  <a:srgbClr val="00FFFF"/>
                </a:highlight>
                <a:latin typeface="Arial"/>
                <a:cs typeface="Arial"/>
              </a:rPr>
              <a:t>steps</a:t>
            </a:r>
            <a:r>
              <a:rPr sz="2400" spc="-25" dirty="0">
                <a:highlight>
                  <a:srgbClr val="00FFFF"/>
                </a:highlight>
                <a:latin typeface="Arial"/>
                <a:cs typeface="Arial"/>
              </a:rPr>
              <a:t> </a:t>
            </a:r>
            <a:r>
              <a:rPr sz="2400" dirty="0">
                <a:highlight>
                  <a:srgbClr val="00FFFF"/>
                </a:highlight>
                <a:latin typeface="Arial"/>
                <a:cs typeface="Arial"/>
              </a:rPr>
              <a:t>out</a:t>
            </a:r>
            <a:r>
              <a:rPr sz="2400" spc="-30" dirty="0">
                <a:highlight>
                  <a:srgbClr val="00FFFF"/>
                </a:highlight>
                <a:latin typeface="Arial"/>
                <a:cs typeface="Arial"/>
              </a:rPr>
              <a:t> </a:t>
            </a:r>
            <a:r>
              <a:rPr sz="2400" dirty="0">
                <a:highlight>
                  <a:srgbClr val="00FFFF"/>
                </a:highlight>
                <a:latin typeface="Arial"/>
                <a:cs typeface="Arial"/>
              </a:rPr>
              <a:t>of</a:t>
            </a:r>
            <a:r>
              <a:rPr sz="2400" spc="-30" dirty="0">
                <a:highlight>
                  <a:srgbClr val="00FFFF"/>
                </a:highlight>
                <a:latin typeface="Arial"/>
                <a:cs typeface="Arial"/>
              </a:rPr>
              <a:t> </a:t>
            </a:r>
            <a:r>
              <a:rPr sz="2400" dirty="0">
                <a:highlight>
                  <a:srgbClr val="00FFFF"/>
                </a:highlight>
                <a:latin typeface="Arial"/>
                <a:cs typeface="Arial"/>
              </a:rPr>
              <a:t>the</a:t>
            </a:r>
            <a:r>
              <a:rPr sz="2400" spc="-25" dirty="0">
                <a:highlight>
                  <a:srgbClr val="00FFFF"/>
                </a:highlight>
                <a:latin typeface="Arial"/>
                <a:cs typeface="Arial"/>
              </a:rPr>
              <a:t> </a:t>
            </a:r>
            <a:r>
              <a:rPr sz="2400" dirty="0">
                <a:highlight>
                  <a:srgbClr val="00FFFF"/>
                </a:highlight>
                <a:latin typeface="Arial"/>
                <a:cs typeface="Arial"/>
              </a:rPr>
              <a:t>batter’s</a:t>
            </a:r>
            <a:r>
              <a:rPr sz="2400" spc="-30" dirty="0">
                <a:highlight>
                  <a:srgbClr val="00FFFF"/>
                </a:highlight>
                <a:latin typeface="Arial"/>
                <a:cs typeface="Arial"/>
              </a:rPr>
              <a:t> </a:t>
            </a:r>
            <a:r>
              <a:rPr sz="2400" dirty="0">
                <a:highlight>
                  <a:srgbClr val="00FFFF"/>
                </a:highlight>
                <a:latin typeface="Arial"/>
                <a:cs typeface="Arial"/>
              </a:rPr>
              <a:t>box</a:t>
            </a:r>
            <a:r>
              <a:rPr sz="2400" spc="-30" dirty="0">
                <a:highlight>
                  <a:srgbClr val="00FFFF"/>
                </a:highlight>
                <a:latin typeface="Arial"/>
                <a:cs typeface="Arial"/>
              </a:rPr>
              <a:t> </a:t>
            </a:r>
            <a:r>
              <a:rPr sz="2400" dirty="0">
                <a:highlight>
                  <a:srgbClr val="00FFFF"/>
                </a:highlight>
                <a:latin typeface="Arial"/>
                <a:cs typeface="Arial"/>
              </a:rPr>
              <a:t>(PlayPic</a:t>
            </a:r>
            <a:r>
              <a:rPr sz="2400" spc="-25" dirty="0">
                <a:highlight>
                  <a:srgbClr val="00FFFF"/>
                </a:highlight>
                <a:latin typeface="Arial"/>
                <a:cs typeface="Arial"/>
              </a:rPr>
              <a:t> </a:t>
            </a:r>
            <a:r>
              <a:rPr sz="2400" dirty="0">
                <a:highlight>
                  <a:srgbClr val="00FFFF"/>
                </a:highlight>
                <a:latin typeface="Arial"/>
                <a:cs typeface="Arial"/>
              </a:rPr>
              <a:t>2),</a:t>
            </a:r>
            <a:r>
              <a:rPr sz="2400" spc="-30" dirty="0">
                <a:highlight>
                  <a:srgbClr val="00FFFF"/>
                </a:highlight>
                <a:latin typeface="Arial"/>
                <a:cs typeface="Arial"/>
              </a:rPr>
              <a:t> </a:t>
            </a:r>
            <a:r>
              <a:rPr sz="2400" dirty="0">
                <a:highlight>
                  <a:srgbClr val="00FFFF"/>
                </a:highlight>
                <a:latin typeface="Arial"/>
                <a:cs typeface="Arial"/>
              </a:rPr>
              <a:t>it</a:t>
            </a:r>
            <a:r>
              <a:rPr sz="2400" spc="-35" dirty="0">
                <a:highlight>
                  <a:srgbClr val="00FFFF"/>
                </a:highlight>
                <a:latin typeface="Arial"/>
                <a:cs typeface="Arial"/>
              </a:rPr>
              <a:t> </a:t>
            </a:r>
            <a:r>
              <a:rPr sz="2400" dirty="0">
                <a:highlight>
                  <a:srgbClr val="00FFFF"/>
                </a:highlight>
                <a:latin typeface="Arial"/>
                <a:cs typeface="Arial"/>
              </a:rPr>
              <a:t>is</a:t>
            </a:r>
            <a:r>
              <a:rPr sz="2400" spc="-25" dirty="0">
                <a:highlight>
                  <a:srgbClr val="00FFFF"/>
                </a:highlight>
                <a:latin typeface="Arial"/>
                <a:cs typeface="Arial"/>
              </a:rPr>
              <a:t> </a:t>
            </a:r>
            <a:r>
              <a:rPr sz="2400" dirty="0">
                <a:highlight>
                  <a:srgbClr val="00FFFF"/>
                </a:highlight>
                <a:latin typeface="Arial"/>
                <a:cs typeface="Arial"/>
              </a:rPr>
              <a:t>not</a:t>
            </a:r>
            <a:r>
              <a:rPr sz="2400" spc="-30" dirty="0">
                <a:highlight>
                  <a:srgbClr val="00FFFF"/>
                </a:highlight>
                <a:latin typeface="Arial"/>
                <a:cs typeface="Arial"/>
              </a:rPr>
              <a:t> </a:t>
            </a:r>
            <a:r>
              <a:rPr sz="2400" dirty="0">
                <a:highlight>
                  <a:srgbClr val="00FFFF"/>
                </a:highlight>
                <a:latin typeface="Arial"/>
                <a:cs typeface="Arial"/>
              </a:rPr>
              <a:t>a</a:t>
            </a:r>
            <a:r>
              <a:rPr sz="2400" spc="-35" dirty="0">
                <a:highlight>
                  <a:srgbClr val="00FFFF"/>
                </a:highlight>
                <a:latin typeface="Arial"/>
                <a:cs typeface="Arial"/>
              </a:rPr>
              <a:t> </a:t>
            </a:r>
            <a:r>
              <a:rPr sz="2400" spc="-10" dirty="0">
                <a:highlight>
                  <a:srgbClr val="00FFFF"/>
                </a:highlight>
                <a:latin typeface="Arial"/>
                <a:cs typeface="Arial"/>
              </a:rPr>
              <a:t>balk.</a:t>
            </a:r>
            <a:endParaRPr sz="2400" dirty="0">
              <a:highlight>
                <a:srgbClr val="00FFFF"/>
              </a:highlight>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7069" y="927100"/>
            <a:ext cx="10134599" cy="6737476"/>
          </a:xfrm>
          <a:prstGeom prst="rect">
            <a:avLst/>
          </a:prstGeom>
        </p:spPr>
      </p:pic>
      <p:sp>
        <p:nvSpPr>
          <p:cNvPr id="3" name="object 3"/>
          <p:cNvSpPr txBox="1"/>
          <p:nvPr/>
        </p:nvSpPr>
        <p:spPr>
          <a:xfrm>
            <a:off x="651669" y="7832026"/>
            <a:ext cx="13258799" cy="2239074"/>
          </a:xfrm>
          <a:prstGeom prst="rect">
            <a:avLst/>
          </a:prstGeom>
        </p:spPr>
        <p:txBody>
          <a:bodyPr vert="horz" wrap="square" lIns="0" tIns="22860" rIns="0" bIns="0" rtlCol="0">
            <a:spAutoFit/>
          </a:bodyPr>
          <a:lstStyle/>
          <a:p>
            <a:pPr marL="12700" marR="5080" algn="just">
              <a:spcBef>
                <a:spcPts val="180"/>
              </a:spcBef>
            </a:pPr>
            <a:r>
              <a:rPr sz="2400" b="1" spc="-10" dirty="0">
                <a:latin typeface="Arial"/>
                <a:cs typeface="Arial"/>
              </a:rPr>
              <a:t>6-2-</a:t>
            </a:r>
            <a:r>
              <a:rPr sz="2400" b="1" dirty="0">
                <a:latin typeface="Arial"/>
                <a:cs typeface="Arial"/>
              </a:rPr>
              <a:t>4e</a:t>
            </a:r>
            <a:r>
              <a:rPr sz="2400" b="1" spc="-35" dirty="0">
                <a:latin typeface="Arial"/>
                <a:cs typeface="Arial"/>
              </a:rPr>
              <a:t> </a:t>
            </a:r>
            <a:r>
              <a:rPr sz="2400" spc="-10" dirty="0">
                <a:latin typeface="Arial"/>
                <a:cs typeface="Arial"/>
              </a:rPr>
              <a:t>Once</a:t>
            </a:r>
            <a:r>
              <a:rPr sz="2400" spc="-30" dirty="0">
                <a:latin typeface="Arial"/>
                <a:cs typeface="Arial"/>
              </a:rPr>
              <a:t> </a:t>
            </a:r>
            <a:r>
              <a:rPr sz="2400" dirty="0">
                <a:latin typeface="Arial"/>
                <a:cs typeface="Arial"/>
              </a:rPr>
              <a:t>a</a:t>
            </a:r>
            <a:r>
              <a:rPr sz="2400" spc="-35" dirty="0">
                <a:latin typeface="Arial"/>
                <a:cs typeface="Arial"/>
              </a:rPr>
              <a:t> </a:t>
            </a:r>
            <a:r>
              <a:rPr sz="2400" dirty="0">
                <a:latin typeface="Arial"/>
                <a:cs typeface="Arial"/>
              </a:rPr>
              <a:t>pitcher</a:t>
            </a:r>
            <a:r>
              <a:rPr sz="2400" spc="-35"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set</a:t>
            </a:r>
            <a:r>
              <a:rPr sz="2400" spc="-35" dirty="0">
                <a:latin typeface="Arial"/>
                <a:cs typeface="Arial"/>
              </a:rPr>
              <a:t> </a:t>
            </a:r>
            <a:r>
              <a:rPr sz="2400" spc="-10" dirty="0">
                <a:latin typeface="Arial"/>
                <a:cs typeface="Arial"/>
              </a:rPr>
              <a:t>position</a:t>
            </a:r>
            <a:r>
              <a:rPr sz="2400" spc="-30" dirty="0">
                <a:latin typeface="Arial"/>
                <a:cs typeface="Arial"/>
              </a:rPr>
              <a:t> </a:t>
            </a:r>
            <a:r>
              <a:rPr sz="2400" dirty="0">
                <a:latin typeface="Arial"/>
                <a:cs typeface="Arial"/>
              </a:rPr>
              <a:t>has</a:t>
            </a:r>
            <a:r>
              <a:rPr sz="2400" spc="-35" dirty="0">
                <a:latin typeface="Arial"/>
                <a:cs typeface="Arial"/>
              </a:rPr>
              <a:t> </a:t>
            </a:r>
            <a:r>
              <a:rPr sz="2400" spc="-10" dirty="0">
                <a:latin typeface="Arial"/>
                <a:cs typeface="Arial"/>
              </a:rPr>
              <a:t>come</a:t>
            </a:r>
            <a:r>
              <a:rPr sz="2400" spc="-30" dirty="0">
                <a:latin typeface="Arial"/>
                <a:cs typeface="Arial"/>
              </a:rPr>
              <a:t> </a:t>
            </a:r>
            <a:r>
              <a:rPr sz="2400" dirty="0">
                <a:latin typeface="Arial"/>
                <a:cs typeface="Arial"/>
              </a:rPr>
              <a:t>to</a:t>
            </a:r>
            <a:r>
              <a:rPr sz="2400" spc="-35" dirty="0">
                <a:latin typeface="Arial"/>
                <a:cs typeface="Arial"/>
              </a:rPr>
              <a:t> </a:t>
            </a:r>
            <a:r>
              <a:rPr sz="2400" dirty="0">
                <a:latin typeface="Arial"/>
                <a:cs typeface="Arial"/>
              </a:rPr>
              <a:t>a</a:t>
            </a:r>
            <a:r>
              <a:rPr sz="2400" spc="-35" dirty="0">
                <a:latin typeface="Arial"/>
                <a:cs typeface="Arial"/>
              </a:rPr>
              <a:t> </a:t>
            </a:r>
            <a:r>
              <a:rPr sz="2400" dirty="0">
                <a:latin typeface="Arial"/>
                <a:cs typeface="Arial"/>
              </a:rPr>
              <a:t>stretch,</a:t>
            </a:r>
            <a:r>
              <a:rPr sz="2400" spc="-30" dirty="0">
                <a:latin typeface="Arial"/>
                <a:cs typeface="Arial"/>
              </a:rPr>
              <a:t> </a:t>
            </a:r>
            <a:r>
              <a:rPr sz="2400" dirty="0">
                <a:latin typeface="Arial"/>
                <a:cs typeface="Arial"/>
              </a:rPr>
              <a:t>he</a:t>
            </a:r>
            <a:r>
              <a:rPr sz="2400" spc="-40" dirty="0">
                <a:latin typeface="Arial"/>
                <a:cs typeface="Arial"/>
              </a:rPr>
              <a:t> </a:t>
            </a:r>
            <a:r>
              <a:rPr sz="2400" dirty="0">
                <a:latin typeface="Arial"/>
                <a:cs typeface="Arial"/>
              </a:rPr>
              <a:t>may</a:t>
            </a:r>
            <a:r>
              <a:rPr sz="2400" spc="-30" dirty="0">
                <a:latin typeface="Arial"/>
                <a:cs typeface="Arial"/>
              </a:rPr>
              <a:t> </a:t>
            </a:r>
            <a:r>
              <a:rPr sz="2400" dirty="0">
                <a:latin typeface="Arial"/>
                <a:cs typeface="Arial"/>
              </a:rPr>
              <a:t>not</a:t>
            </a:r>
            <a:r>
              <a:rPr sz="2400" spc="-35" dirty="0">
                <a:latin typeface="Arial"/>
                <a:cs typeface="Arial"/>
              </a:rPr>
              <a:t> </a:t>
            </a:r>
            <a:r>
              <a:rPr sz="2400" dirty="0">
                <a:latin typeface="Arial"/>
                <a:cs typeface="Arial"/>
              </a:rPr>
              <a:t>take</a:t>
            </a:r>
            <a:r>
              <a:rPr sz="2400" spc="-35" dirty="0">
                <a:latin typeface="Arial"/>
                <a:cs typeface="Arial"/>
              </a:rPr>
              <a:t> </a:t>
            </a:r>
            <a:r>
              <a:rPr sz="2400" dirty="0">
                <a:latin typeface="Arial"/>
                <a:cs typeface="Arial"/>
              </a:rPr>
              <a:t>his</a:t>
            </a:r>
            <a:r>
              <a:rPr sz="2400" spc="-30" dirty="0">
                <a:latin typeface="Arial"/>
                <a:cs typeface="Arial"/>
              </a:rPr>
              <a:t> </a:t>
            </a:r>
            <a:r>
              <a:rPr sz="2400" spc="-10" dirty="0">
                <a:latin typeface="Arial"/>
                <a:cs typeface="Arial"/>
              </a:rPr>
              <a:t>hand</a:t>
            </a:r>
            <a:r>
              <a:rPr sz="2400" spc="-30" dirty="0">
                <a:latin typeface="Arial"/>
                <a:cs typeface="Arial"/>
              </a:rPr>
              <a:t> </a:t>
            </a:r>
            <a:r>
              <a:rPr sz="2400" dirty="0">
                <a:latin typeface="Arial"/>
                <a:cs typeface="Arial"/>
              </a:rPr>
              <a:t>out</a:t>
            </a:r>
            <a:r>
              <a:rPr sz="2400" spc="-35" dirty="0">
                <a:latin typeface="Arial"/>
                <a:cs typeface="Arial"/>
              </a:rPr>
              <a:t> </a:t>
            </a:r>
            <a:r>
              <a:rPr sz="2400" dirty="0">
                <a:latin typeface="Arial"/>
                <a:cs typeface="Arial"/>
              </a:rPr>
              <a:t>of</a:t>
            </a:r>
            <a:r>
              <a:rPr sz="2400" spc="-3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glove</a:t>
            </a:r>
            <a:r>
              <a:rPr sz="2400" spc="-30" dirty="0">
                <a:latin typeface="Arial"/>
                <a:cs typeface="Arial"/>
              </a:rPr>
              <a:t> </a:t>
            </a:r>
            <a:r>
              <a:rPr sz="2400" dirty="0">
                <a:latin typeface="Arial"/>
                <a:cs typeface="Arial"/>
              </a:rPr>
              <a:t>without</a:t>
            </a:r>
            <a:r>
              <a:rPr sz="2400" spc="-40"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ball,</a:t>
            </a:r>
            <a:r>
              <a:rPr sz="2400" spc="-35" dirty="0">
                <a:latin typeface="Arial"/>
                <a:cs typeface="Arial"/>
              </a:rPr>
              <a:t> </a:t>
            </a:r>
            <a:r>
              <a:rPr sz="2400" dirty="0">
                <a:latin typeface="Arial"/>
                <a:cs typeface="Arial"/>
              </a:rPr>
              <a:t>unless</a:t>
            </a:r>
            <a:r>
              <a:rPr sz="2400" spc="-30" dirty="0">
                <a:latin typeface="Arial"/>
                <a:cs typeface="Arial"/>
              </a:rPr>
              <a:t> </a:t>
            </a:r>
            <a:r>
              <a:rPr sz="2400" dirty="0">
                <a:latin typeface="Arial"/>
                <a:cs typeface="Arial"/>
              </a:rPr>
              <a:t>he</a:t>
            </a:r>
            <a:r>
              <a:rPr sz="2400" spc="-40" dirty="0">
                <a:latin typeface="Arial"/>
                <a:cs typeface="Arial"/>
              </a:rPr>
              <a:t> </a:t>
            </a:r>
            <a:r>
              <a:rPr sz="2400" dirty="0">
                <a:latin typeface="Arial"/>
                <a:cs typeface="Arial"/>
              </a:rPr>
              <a:t>steps</a:t>
            </a:r>
            <a:r>
              <a:rPr sz="2400" spc="-30" dirty="0">
                <a:latin typeface="Arial"/>
                <a:cs typeface="Arial"/>
              </a:rPr>
              <a:t> </a:t>
            </a:r>
            <a:r>
              <a:rPr sz="2400" dirty="0">
                <a:latin typeface="Arial"/>
                <a:cs typeface="Arial"/>
              </a:rPr>
              <a:t>off</a:t>
            </a:r>
            <a:r>
              <a:rPr sz="2400" spc="-30" dirty="0">
                <a:latin typeface="Arial"/>
                <a:cs typeface="Arial"/>
              </a:rPr>
              <a:t> </a:t>
            </a:r>
            <a:r>
              <a:rPr sz="2400" dirty="0">
                <a:latin typeface="Arial"/>
                <a:cs typeface="Arial"/>
              </a:rPr>
              <a:t>the</a:t>
            </a:r>
            <a:r>
              <a:rPr sz="2400" spc="-40" dirty="0">
                <a:latin typeface="Arial"/>
                <a:cs typeface="Arial"/>
              </a:rPr>
              <a:t> </a:t>
            </a:r>
            <a:r>
              <a:rPr sz="2400" dirty="0">
                <a:latin typeface="Arial"/>
                <a:cs typeface="Arial"/>
              </a:rPr>
              <a:t>pitcher’s</a:t>
            </a:r>
            <a:r>
              <a:rPr sz="2400" spc="-30" dirty="0">
                <a:latin typeface="Arial"/>
                <a:cs typeface="Arial"/>
              </a:rPr>
              <a:t> </a:t>
            </a:r>
            <a:r>
              <a:rPr sz="2400" dirty="0">
                <a:latin typeface="Arial"/>
                <a:cs typeface="Arial"/>
              </a:rPr>
              <a:t>plate,</a:t>
            </a:r>
            <a:r>
              <a:rPr sz="2400" spc="-35" dirty="0">
                <a:latin typeface="Arial"/>
                <a:cs typeface="Arial"/>
              </a:rPr>
              <a:t> </a:t>
            </a:r>
            <a:r>
              <a:rPr sz="2400" dirty="0">
                <a:latin typeface="Arial"/>
                <a:cs typeface="Arial"/>
              </a:rPr>
              <a:t>pitches</a:t>
            </a:r>
            <a:r>
              <a:rPr sz="2400" spc="-30" dirty="0">
                <a:latin typeface="Arial"/>
                <a:cs typeface="Arial"/>
              </a:rPr>
              <a:t> </a:t>
            </a:r>
            <a:r>
              <a:rPr sz="2400" dirty="0">
                <a:latin typeface="Arial"/>
                <a:cs typeface="Arial"/>
              </a:rPr>
              <a:t>to</a:t>
            </a:r>
            <a:r>
              <a:rPr sz="2400" spc="-35"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batter,</a:t>
            </a:r>
            <a:r>
              <a:rPr sz="2400" spc="-35" dirty="0">
                <a:latin typeface="Arial"/>
                <a:cs typeface="Arial"/>
              </a:rPr>
              <a:t> </a:t>
            </a:r>
            <a:r>
              <a:rPr sz="2400" dirty="0">
                <a:latin typeface="Arial"/>
                <a:cs typeface="Arial"/>
              </a:rPr>
              <a:t>throws</a:t>
            </a:r>
            <a:r>
              <a:rPr sz="2400" spc="-35" dirty="0">
                <a:latin typeface="Arial"/>
                <a:cs typeface="Arial"/>
              </a:rPr>
              <a:t> </a:t>
            </a:r>
            <a:r>
              <a:rPr sz="2400" spc="-25" dirty="0">
                <a:latin typeface="Arial"/>
                <a:cs typeface="Arial"/>
              </a:rPr>
              <a:t>to</a:t>
            </a:r>
            <a:r>
              <a:rPr sz="2400" spc="500" dirty="0">
                <a:latin typeface="Arial"/>
                <a:cs typeface="Arial"/>
              </a:rPr>
              <a:t> </a:t>
            </a:r>
            <a:r>
              <a:rPr sz="2400" dirty="0">
                <a:latin typeface="Arial"/>
                <a:cs typeface="Arial"/>
              </a:rPr>
              <a:t>a</a:t>
            </a:r>
            <a:r>
              <a:rPr sz="2400" spc="-30" dirty="0">
                <a:latin typeface="Arial"/>
                <a:cs typeface="Arial"/>
              </a:rPr>
              <a:t> </a:t>
            </a:r>
            <a:r>
              <a:rPr sz="2400" spc="-10" dirty="0">
                <a:latin typeface="Arial"/>
                <a:cs typeface="Arial"/>
              </a:rPr>
              <a:t>base</a:t>
            </a:r>
            <a:r>
              <a:rPr sz="2400" spc="-25"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steps</a:t>
            </a:r>
            <a:r>
              <a:rPr sz="2400" spc="-25" dirty="0">
                <a:latin typeface="Arial"/>
                <a:cs typeface="Arial"/>
              </a:rPr>
              <a:t> </a:t>
            </a:r>
            <a:r>
              <a:rPr sz="2400" spc="-10" dirty="0">
                <a:latin typeface="Arial"/>
                <a:cs typeface="Arial"/>
              </a:rPr>
              <a:t>toward</a:t>
            </a:r>
            <a:r>
              <a:rPr sz="2400" spc="-25" dirty="0">
                <a:latin typeface="Arial"/>
                <a:cs typeface="Arial"/>
              </a:rPr>
              <a:t> </a:t>
            </a:r>
            <a:r>
              <a:rPr sz="2400" dirty="0">
                <a:latin typeface="Arial"/>
                <a:cs typeface="Arial"/>
              </a:rPr>
              <a:t>and</a:t>
            </a:r>
            <a:r>
              <a:rPr sz="2400" spc="-30" dirty="0">
                <a:latin typeface="Arial"/>
                <a:cs typeface="Arial"/>
              </a:rPr>
              <a:t> </a:t>
            </a:r>
            <a:r>
              <a:rPr sz="2400" dirty="0">
                <a:latin typeface="Arial"/>
                <a:cs typeface="Arial"/>
              </a:rPr>
              <a:t>feints</a:t>
            </a:r>
            <a:r>
              <a:rPr sz="2400" spc="-25" dirty="0">
                <a:latin typeface="Arial"/>
                <a:cs typeface="Arial"/>
              </a:rPr>
              <a:t> </a:t>
            </a:r>
            <a:r>
              <a:rPr sz="2400" dirty="0">
                <a:latin typeface="Arial"/>
                <a:cs typeface="Arial"/>
              </a:rPr>
              <a:t>a</a:t>
            </a:r>
            <a:r>
              <a:rPr sz="2400" spc="-30" dirty="0">
                <a:latin typeface="Arial"/>
                <a:cs typeface="Arial"/>
              </a:rPr>
              <a:t> </a:t>
            </a:r>
            <a:r>
              <a:rPr sz="2400" spc="-10" dirty="0">
                <a:latin typeface="Arial"/>
                <a:cs typeface="Arial"/>
              </a:rPr>
              <a:t>throw</a:t>
            </a:r>
            <a:r>
              <a:rPr sz="2400" spc="-25" dirty="0">
                <a:latin typeface="Arial"/>
                <a:cs typeface="Arial"/>
              </a:rPr>
              <a:t> </a:t>
            </a:r>
            <a:r>
              <a:rPr sz="2400" dirty="0">
                <a:latin typeface="Arial"/>
                <a:cs typeface="Arial"/>
              </a:rPr>
              <a:t>to</a:t>
            </a:r>
            <a:r>
              <a:rPr sz="2400" spc="-20" dirty="0">
                <a:latin typeface="Arial"/>
                <a:cs typeface="Arial"/>
              </a:rPr>
              <a:t> </a:t>
            </a:r>
            <a:r>
              <a:rPr sz="2400" spc="-10" dirty="0">
                <a:latin typeface="Arial"/>
                <a:cs typeface="Arial"/>
              </a:rPr>
              <a:t>second</a:t>
            </a:r>
            <a:r>
              <a:rPr sz="2400" spc="-25"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third</a:t>
            </a:r>
            <a:r>
              <a:rPr sz="2400" spc="-25" dirty="0">
                <a:latin typeface="Arial"/>
                <a:cs typeface="Arial"/>
              </a:rPr>
              <a:t> </a:t>
            </a:r>
            <a:r>
              <a:rPr sz="2400" dirty="0">
                <a:latin typeface="Arial"/>
                <a:cs typeface="Arial"/>
              </a:rPr>
              <a:t>base.</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a:t>
            </a:r>
            <a:r>
              <a:rPr sz="2400" spc="-25" dirty="0">
                <a:latin typeface="Arial"/>
                <a:cs typeface="Arial"/>
              </a:rPr>
              <a:t> </a:t>
            </a:r>
            <a:r>
              <a:rPr sz="2400" spc="-10" dirty="0">
                <a:latin typeface="Arial"/>
                <a:cs typeface="Arial"/>
              </a:rPr>
              <a:t>shown</a:t>
            </a:r>
            <a:r>
              <a:rPr sz="2400" spc="-25" dirty="0">
                <a:latin typeface="Arial"/>
                <a:cs typeface="Arial"/>
              </a:rPr>
              <a:t> </a:t>
            </a:r>
            <a:r>
              <a:rPr sz="2400" spc="-10" dirty="0">
                <a:latin typeface="Arial"/>
                <a:cs typeface="Arial"/>
              </a:rPr>
              <a:t>here</a:t>
            </a:r>
            <a:r>
              <a:rPr sz="2400" spc="-25" dirty="0">
                <a:latin typeface="Arial"/>
                <a:cs typeface="Arial"/>
              </a:rPr>
              <a:t> </a:t>
            </a:r>
            <a:r>
              <a:rPr sz="2400" dirty="0">
                <a:latin typeface="Arial"/>
                <a:cs typeface="Arial"/>
              </a:rPr>
              <a:t>is</a:t>
            </a:r>
            <a:r>
              <a:rPr sz="2400" spc="-20"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set</a:t>
            </a:r>
            <a:r>
              <a:rPr sz="2400" spc="-25" dirty="0">
                <a:latin typeface="Arial"/>
                <a:cs typeface="Arial"/>
              </a:rPr>
              <a:t> </a:t>
            </a:r>
            <a:r>
              <a:rPr sz="2400" spc="-10" dirty="0">
                <a:latin typeface="Arial"/>
                <a:cs typeface="Arial"/>
              </a:rPr>
              <a:t>position</a:t>
            </a:r>
            <a:r>
              <a:rPr sz="2400" spc="-25" dirty="0">
                <a:latin typeface="Arial"/>
                <a:cs typeface="Arial"/>
              </a:rPr>
              <a:t> </a:t>
            </a:r>
            <a:r>
              <a:rPr sz="2400" dirty="0">
                <a:latin typeface="Arial"/>
                <a:cs typeface="Arial"/>
              </a:rPr>
              <a:t>(PlayPic</a:t>
            </a:r>
            <a:r>
              <a:rPr sz="2400" spc="-25" dirty="0">
                <a:latin typeface="Arial"/>
                <a:cs typeface="Arial"/>
              </a:rPr>
              <a:t> </a:t>
            </a:r>
            <a:r>
              <a:rPr sz="2400" dirty="0">
                <a:latin typeface="Arial"/>
                <a:cs typeface="Arial"/>
              </a:rPr>
              <a:t>1)</a:t>
            </a:r>
            <a:r>
              <a:rPr sz="2400" spc="-30" dirty="0">
                <a:latin typeface="Arial"/>
                <a:cs typeface="Arial"/>
              </a:rPr>
              <a:t> </a:t>
            </a:r>
            <a:r>
              <a:rPr sz="2400" dirty="0">
                <a:latin typeface="Arial"/>
                <a:cs typeface="Arial"/>
              </a:rPr>
              <a:t>and</a:t>
            </a:r>
            <a:r>
              <a:rPr sz="2400" spc="-30" dirty="0">
                <a:latin typeface="Arial"/>
                <a:cs typeface="Arial"/>
              </a:rPr>
              <a:t> </a:t>
            </a:r>
            <a:r>
              <a:rPr sz="2400" spc="-10" dirty="0">
                <a:latin typeface="Arial"/>
                <a:cs typeface="Arial"/>
              </a:rPr>
              <a:t>brought</a:t>
            </a:r>
            <a:r>
              <a:rPr sz="2400" spc="-3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sz="2400" spc="-25" dirty="0">
                <a:latin typeface="Arial"/>
                <a:cs typeface="Arial"/>
              </a:rPr>
              <a:t> </a:t>
            </a:r>
            <a:r>
              <a:rPr sz="2400" dirty="0">
                <a:latin typeface="Arial"/>
                <a:cs typeface="Arial"/>
              </a:rPr>
              <a:t>and</a:t>
            </a:r>
            <a:r>
              <a:rPr sz="2400" spc="-30" dirty="0">
                <a:latin typeface="Arial"/>
                <a:cs typeface="Arial"/>
              </a:rPr>
              <a:t> </a:t>
            </a:r>
            <a:r>
              <a:rPr sz="2400" dirty="0">
                <a:latin typeface="Arial"/>
                <a:cs typeface="Arial"/>
              </a:rPr>
              <a:t>his</a:t>
            </a:r>
            <a:r>
              <a:rPr sz="2400" spc="-25" dirty="0">
                <a:latin typeface="Arial"/>
                <a:cs typeface="Arial"/>
              </a:rPr>
              <a:t> </a:t>
            </a:r>
            <a:r>
              <a:rPr sz="2400" spc="-10" dirty="0">
                <a:latin typeface="Arial"/>
                <a:cs typeface="Arial"/>
              </a:rPr>
              <a:t>glove</a:t>
            </a:r>
            <a:r>
              <a:rPr sz="2400" spc="-30" dirty="0">
                <a:latin typeface="Arial"/>
                <a:cs typeface="Arial"/>
              </a:rPr>
              <a:t> </a:t>
            </a:r>
            <a:r>
              <a:rPr sz="2400" spc="-10" dirty="0">
                <a:latin typeface="Arial"/>
                <a:cs typeface="Arial"/>
              </a:rPr>
              <a:t>hand</a:t>
            </a:r>
            <a:r>
              <a:rPr sz="2400" spc="-25" dirty="0">
                <a:latin typeface="Arial"/>
                <a:cs typeface="Arial"/>
              </a:rPr>
              <a:t> </a:t>
            </a:r>
            <a:r>
              <a:rPr sz="2400" dirty="0">
                <a:latin typeface="Arial"/>
                <a:cs typeface="Arial"/>
              </a:rPr>
              <a:t>together</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front</a:t>
            </a:r>
            <a:r>
              <a:rPr sz="2400" spc="-30"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his</a:t>
            </a:r>
            <a:r>
              <a:rPr sz="2400" spc="-20" dirty="0">
                <a:latin typeface="Arial"/>
                <a:cs typeface="Arial"/>
              </a:rPr>
              <a:t> body</a:t>
            </a:r>
            <a:r>
              <a:rPr sz="2400" spc="500" dirty="0">
                <a:latin typeface="Arial"/>
                <a:cs typeface="Arial"/>
              </a:rPr>
              <a:t> </a:t>
            </a:r>
            <a:r>
              <a:rPr sz="2400" dirty="0">
                <a:latin typeface="Arial"/>
                <a:cs typeface="Arial"/>
              </a:rPr>
              <a:t>legally</a:t>
            </a:r>
            <a:r>
              <a:rPr sz="2400" spc="-35" dirty="0">
                <a:latin typeface="Arial"/>
                <a:cs typeface="Arial"/>
              </a:rPr>
              <a:t> </a:t>
            </a:r>
            <a:r>
              <a:rPr sz="2400" dirty="0">
                <a:latin typeface="Arial"/>
                <a:cs typeface="Arial"/>
              </a:rPr>
              <a:t>(PlayPic</a:t>
            </a:r>
            <a:r>
              <a:rPr sz="2400" spc="-25" dirty="0">
                <a:latin typeface="Arial"/>
                <a:cs typeface="Arial"/>
              </a:rPr>
              <a:t> </a:t>
            </a:r>
            <a:r>
              <a:rPr sz="2400" dirty="0">
                <a:latin typeface="Arial"/>
                <a:cs typeface="Arial"/>
              </a:rPr>
              <a:t>2).</a:t>
            </a:r>
            <a:r>
              <a:rPr sz="2400" spc="-35" dirty="0">
                <a:latin typeface="Arial"/>
                <a:cs typeface="Arial"/>
              </a:rPr>
              <a:t> </a:t>
            </a:r>
            <a:r>
              <a:rPr sz="2400" dirty="0">
                <a:latin typeface="Arial"/>
                <a:cs typeface="Arial"/>
              </a:rPr>
              <a:t>He</a:t>
            </a:r>
            <a:r>
              <a:rPr sz="2400" spc="-25" dirty="0">
                <a:latin typeface="Arial"/>
                <a:cs typeface="Arial"/>
              </a:rPr>
              <a:t> </a:t>
            </a:r>
            <a:r>
              <a:rPr sz="2400" spc="-10" dirty="0">
                <a:latin typeface="Arial"/>
                <a:cs typeface="Arial"/>
              </a:rPr>
              <a:t>then</a:t>
            </a:r>
            <a:r>
              <a:rPr sz="2400" spc="-30" dirty="0">
                <a:latin typeface="Arial"/>
                <a:cs typeface="Arial"/>
              </a:rPr>
              <a:t> </a:t>
            </a:r>
            <a:r>
              <a:rPr sz="2400" spc="-10" dirty="0">
                <a:latin typeface="Arial"/>
                <a:cs typeface="Arial"/>
              </a:rPr>
              <a:t>removed</a:t>
            </a:r>
            <a:r>
              <a:rPr sz="2400" spc="-25" dirty="0">
                <a:latin typeface="Arial"/>
                <a:cs typeface="Arial"/>
              </a:rPr>
              <a:t> </a:t>
            </a:r>
            <a:r>
              <a:rPr sz="2400" dirty="0">
                <a:latin typeface="Arial"/>
                <a:cs typeface="Arial"/>
              </a:rPr>
              <a:t>his</a:t>
            </a:r>
            <a:r>
              <a:rPr sz="2400" spc="-35" dirty="0">
                <a:latin typeface="Arial"/>
                <a:cs typeface="Arial"/>
              </a:rPr>
              <a:t> </a:t>
            </a:r>
            <a:r>
              <a:rPr sz="2400" spc="-10" dirty="0">
                <a:latin typeface="Arial"/>
                <a:cs typeface="Arial"/>
              </a:rPr>
              <a:t>hand</a:t>
            </a:r>
            <a:r>
              <a:rPr sz="2400" spc="-25" dirty="0">
                <a:latin typeface="Arial"/>
                <a:cs typeface="Arial"/>
              </a:rPr>
              <a:t> </a:t>
            </a:r>
            <a:r>
              <a:rPr sz="2400" dirty="0">
                <a:latin typeface="Arial"/>
                <a:cs typeface="Arial"/>
              </a:rPr>
              <a:t>from</a:t>
            </a:r>
            <a:r>
              <a:rPr sz="2400" spc="-3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glove</a:t>
            </a:r>
            <a:r>
              <a:rPr sz="2400" spc="-35" dirty="0">
                <a:latin typeface="Arial"/>
                <a:cs typeface="Arial"/>
              </a:rPr>
              <a:t> </a:t>
            </a:r>
            <a:r>
              <a:rPr sz="2400" dirty="0">
                <a:latin typeface="Arial"/>
                <a:cs typeface="Arial"/>
              </a:rPr>
              <a:t>without</a:t>
            </a:r>
            <a:r>
              <a:rPr sz="2400" spc="-25" dirty="0">
                <a:latin typeface="Arial"/>
                <a:cs typeface="Arial"/>
              </a:rPr>
              <a:t> </a:t>
            </a:r>
            <a:r>
              <a:rPr sz="2400" dirty="0">
                <a:latin typeface="Arial"/>
                <a:cs typeface="Arial"/>
              </a:rPr>
              <a:t>the</a:t>
            </a:r>
            <a:r>
              <a:rPr sz="2400" spc="-35"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(PlayPic</a:t>
            </a:r>
            <a:r>
              <a:rPr sz="2400" spc="-30" dirty="0">
                <a:latin typeface="Arial"/>
                <a:cs typeface="Arial"/>
              </a:rPr>
              <a:t> </a:t>
            </a:r>
            <a:r>
              <a:rPr sz="2400" dirty="0">
                <a:latin typeface="Arial"/>
                <a:cs typeface="Arial"/>
              </a:rPr>
              <a:t>3).</a:t>
            </a:r>
            <a:r>
              <a:rPr sz="2400" spc="-30" dirty="0">
                <a:latin typeface="Arial"/>
                <a:cs typeface="Arial"/>
              </a:rPr>
              <a:t> </a:t>
            </a:r>
            <a:r>
              <a:rPr sz="2400" spc="-10" dirty="0">
                <a:latin typeface="Arial"/>
                <a:cs typeface="Arial"/>
              </a:rPr>
              <a:t>With</a:t>
            </a:r>
            <a:r>
              <a:rPr sz="2400" spc="-3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runner</a:t>
            </a:r>
            <a:r>
              <a:rPr sz="2400" spc="-25" dirty="0">
                <a:latin typeface="Arial"/>
                <a:cs typeface="Arial"/>
              </a:rPr>
              <a:t> </a:t>
            </a:r>
            <a:r>
              <a:rPr sz="2400" dirty="0">
                <a:latin typeface="Arial"/>
                <a:cs typeface="Arial"/>
              </a:rPr>
              <a:t>on</a:t>
            </a:r>
            <a:r>
              <a:rPr sz="2400" spc="-30" dirty="0">
                <a:latin typeface="Arial"/>
                <a:cs typeface="Arial"/>
              </a:rPr>
              <a:t> </a:t>
            </a:r>
            <a:r>
              <a:rPr sz="2400" dirty="0">
                <a:latin typeface="Arial"/>
                <a:cs typeface="Arial"/>
              </a:rPr>
              <a:t>base,</a:t>
            </a:r>
            <a:r>
              <a:rPr sz="2400" spc="-30" dirty="0">
                <a:latin typeface="Arial"/>
                <a:cs typeface="Arial"/>
              </a:rPr>
              <a:t> </a:t>
            </a:r>
            <a:r>
              <a:rPr sz="2400" dirty="0">
                <a:highlight>
                  <a:srgbClr val="FFFF00"/>
                </a:highlight>
                <a:latin typeface="Arial"/>
                <a:cs typeface="Arial"/>
              </a:rPr>
              <a:t>this</a:t>
            </a:r>
            <a:r>
              <a:rPr sz="2400" spc="-30" dirty="0">
                <a:highlight>
                  <a:srgbClr val="FFFF00"/>
                </a:highlight>
                <a:latin typeface="Arial"/>
                <a:cs typeface="Arial"/>
              </a:rPr>
              <a:t> </a:t>
            </a:r>
            <a:r>
              <a:rPr sz="2400" spc="-10" dirty="0">
                <a:highlight>
                  <a:srgbClr val="FFFF00"/>
                </a:highlight>
                <a:latin typeface="Arial"/>
                <a:cs typeface="Arial"/>
              </a:rPr>
              <a:t>would</a:t>
            </a:r>
            <a:r>
              <a:rPr sz="2400" spc="-30" dirty="0">
                <a:highlight>
                  <a:srgbClr val="FFFF00"/>
                </a:highlight>
                <a:latin typeface="Arial"/>
                <a:cs typeface="Arial"/>
              </a:rPr>
              <a:t> </a:t>
            </a:r>
            <a:r>
              <a:rPr sz="2400" dirty="0">
                <a:highlight>
                  <a:srgbClr val="FFFF00"/>
                </a:highlight>
                <a:latin typeface="Arial"/>
                <a:cs typeface="Arial"/>
              </a:rPr>
              <a:t>be</a:t>
            </a:r>
            <a:r>
              <a:rPr sz="2400" spc="-30" dirty="0">
                <a:highlight>
                  <a:srgbClr val="FFFF00"/>
                </a:highlight>
                <a:latin typeface="Arial"/>
                <a:cs typeface="Arial"/>
              </a:rPr>
              <a:t> </a:t>
            </a:r>
            <a:r>
              <a:rPr sz="2400" dirty="0">
                <a:highlight>
                  <a:srgbClr val="FFFF00"/>
                </a:highlight>
                <a:latin typeface="Arial"/>
                <a:cs typeface="Arial"/>
              </a:rPr>
              <a:t>a</a:t>
            </a:r>
            <a:r>
              <a:rPr sz="2400" spc="-30" dirty="0">
                <a:highlight>
                  <a:srgbClr val="FFFF00"/>
                </a:highlight>
                <a:latin typeface="Arial"/>
                <a:cs typeface="Arial"/>
              </a:rPr>
              <a:t> </a:t>
            </a:r>
            <a:r>
              <a:rPr sz="2400" spc="-10" dirty="0">
                <a:highlight>
                  <a:srgbClr val="FFFF00"/>
                </a:highlight>
                <a:latin typeface="Arial"/>
                <a:cs typeface="Arial"/>
              </a:rPr>
              <a:t>balk.</a:t>
            </a:r>
            <a:endParaRPr sz="2400" dirty="0">
              <a:highlight>
                <a:srgbClr val="FFFF00"/>
              </a:highlight>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seball player in different poses">
            <a:extLst>
              <a:ext uri="{FF2B5EF4-FFF2-40B4-BE49-F238E27FC236}">
                <a16:creationId xmlns:a16="http://schemas.microsoft.com/office/drawing/2014/main" id="{16A417CD-A22A-8947-95BE-818E851915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6000"/>
                    </a14:imgEffect>
                    <a14:imgEffect>
                      <a14:brightnessContrast bright="6000" contrast="24000"/>
                    </a14:imgEffect>
                  </a14:imgLayer>
                </a14:imgProps>
              </a:ext>
              <a:ext uri="{28A0092B-C50C-407E-A947-70E740481C1C}">
                <a14:useLocalDpi xmlns:a14="http://schemas.microsoft.com/office/drawing/2010/main" val="0"/>
              </a:ext>
            </a:extLst>
          </a:blip>
          <a:stretch>
            <a:fillRect/>
          </a:stretch>
        </p:blipFill>
        <p:spPr>
          <a:xfrm>
            <a:off x="2632869" y="1612900"/>
            <a:ext cx="9448800" cy="8078526"/>
          </a:xfrm>
          <a:prstGeom prst="rect">
            <a:avLst/>
          </a:prstGeom>
        </p:spPr>
      </p:pic>
      <p:sp>
        <p:nvSpPr>
          <p:cNvPr id="3" name="TextBox 2">
            <a:extLst>
              <a:ext uri="{FF2B5EF4-FFF2-40B4-BE49-F238E27FC236}">
                <a16:creationId xmlns:a16="http://schemas.microsoft.com/office/drawing/2014/main" id="{45E207EE-2362-3771-76E1-D0F45858D353}"/>
              </a:ext>
            </a:extLst>
          </p:cNvPr>
          <p:cNvSpPr txBox="1"/>
          <p:nvPr/>
        </p:nvSpPr>
        <p:spPr>
          <a:xfrm>
            <a:off x="5299869" y="546100"/>
            <a:ext cx="3733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ysClr val="windowText" lastClr="000000"/>
                </a:solidFill>
                <a:effectLst/>
                <a:uLnTx/>
                <a:uFillTx/>
              </a:rPr>
              <a:t>What is a Balk?</a:t>
            </a:r>
          </a:p>
        </p:txBody>
      </p:sp>
    </p:spTree>
    <p:extLst>
      <p:ext uri="{BB962C8B-B14F-4D97-AF65-F5344CB8AC3E}">
        <p14:creationId xmlns:p14="http://schemas.microsoft.com/office/powerpoint/2010/main" val="207618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37669" y="622300"/>
            <a:ext cx="8686800" cy="6877552"/>
          </a:xfrm>
          <a:prstGeom prst="rect">
            <a:avLst/>
          </a:prstGeom>
        </p:spPr>
      </p:pic>
      <p:sp>
        <p:nvSpPr>
          <p:cNvPr id="3" name="object 3"/>
          <p:cNvSpPr txBox="1"/>
          <p:nvPr/>
        </p:nvSpPr>
        <p:spPr>
          <a:xfrm>
            <a:off x="1032669" y="7785100"/>
            <a:ext cx="12801600" cy="1500411"/>
          </a:xfrm>
          <a:prstGeom prst="rect">
            <a:avLst/>
          </a:prstGeom>
        </p:spPr>
        <p:txBody>
          <a:bodyPr vert="horz" wrap="square" lIns="0" tIns="22860" rIns="0" bIns="0" rtlCol="0">
            <a:spAutoFit/>
          </a:bodyPr>
          <a:lstStyle/>
          <a:p>
            <a:pPr marL="12700" marR="5080">
              <a:spcBef>
                <a:spcPts val="180"/>
              </a:spcBef>
            </a:pPr>
            <a:r>
              <a:rPr sz="2400" b="1" spc="-10" dirty="0">
                <a:latin typeface="Arial"/>
                <a:cs typeface="Arial"/>
              </a:rPr>
              <a:t>6-2-</a:t>
            </a:r>
            <a:r>
              <a:rPr sz="2400" b="1" dirty="0">
                <a:latin typeface="Arial"/>
                <a:cs typeface="Arial"/>
              </a:rPr>
              <a:t>4f</a:t>
            </a:r>
            <a:r>
              <a:rPr sz="2400" b="1" spc="-25" dirty="0">
                <a:latin typeface="Arial"/>
                <a:cs typeface="Arial"/>
              </a:rPr>
              <a:t> </a:t>
            </a:r>
            <a:r>
              <a:rPr sz="2400" spc="-10" dirty="0">
                <a:latin typeface="Arial"/>
                <a:cs typeface="Arial"/>
              </a:rPr>
              <a:t>Once</a:t>
            </a:r>
            <a:r>
              <a:rPr sz="2400" spc="-2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pitcher’s</a:t>
            </a:r>
            <a:r>
              <a:rPr sz="2400" spc="-25" dirty="0">
                <a:latin typeface="Arial"/>
                <a:cs typeface="Arial"/>
              </a:rPr>
              <a:t> </a:t>
            </a:r>
            <a:r>
              <a:rPr sz="2400" spc="-10" dirty="0">
                <a:latin typeface="Arial"/>
                <a:cs typeface="Arial"/>
              </a:rPr>
              <a:t>entire</a:t>
            </a:r>
            <a:r>
              <a:rPr sz="2400" spc="-25" dirty="0">
                <a:latin typeface="Arial"/>
                <a:cs typeface="Arial"/>
              </a:rPr>
              <a:t> </a:t>
            </a:r>
            <a:r>
              <a:rPr sz="2400" dirty="0">
                <a:latin typeface="Arial"/>
                <a:cs typeface="Arial"/>
              </a:rPr>
              <a:t>non-</a:t>
            </a:r>
            <a:r>
              <a:rPr sz="2400" spc="-20" dirty="0">
                <a:latin typeface="Arial"/>
                <a:cs typeface="Arial"/>
              </a:rPr>
              <a:t> </a:t>
            </a:r>
            <a:r>
              <a:rPr sz="2400" dirty="0">
                <a:latin typeface="Arial"/>
                <a:cs typeface="Arial"/>
              </a:rPr>
              <a:t>pivot</a:t>
            </a:r>
            <a:r>
              <a:rPr sz="2400" spc="-30" dirty="0">
                <a:latin typeface="Arial"/>
                <a:cs typeface="Arial"/>
              </a:rPr>
              <a:t> </a:t>
            </a:r>
            <a:r>
              <a:rPr sz="2400" dirty="0">
                <a:latin typeface="Arial"/>
                <a:cs typeface="Arial"/>
              </a:rPr>
              <a:t>foot</a:t>
            </a:r>
            <a:r>
              <a:rPr sz="2400" spc="-25" dirty="0">
                <a:latin typeface="Arial"/>
                <a:cs typeface="Arial"/>
              </a:rPr>
              <a:t> </a:t>
            </a:r>
            <a:r>
              <a:rPr sz="2400" dirty="0">
                <a:latin typeface="Arial"/>
                <a:cs typeface="Arial"/>
              </a:rPr>
              <a:t>passes</a:t>
            </a:r>
            <a:r>
              <a:rPr sz="2400" spc="-20" dirty="0">
                <a:latin typeface="Arial"/>
                <a:cs typeface="Arial"/>
              </a:rPr>
              <a:t> </a:t>
            </a:r>
            <a:r>
              <a:rPr sz="2400" spc="-10" dirty="0">
                <a:latin typeface="Arial"/>
                <a:cs typeface="Arial"/>
              </a:rPr>
              <a:t>behind</a:t>
            </a:r>
            <a:r>
              <a:rPr sz="2400" spc="-25" dirty="0">
                <a:latin typeface="Arial"/>
                <a:cs typeface="Arial"/>
              </a:rPr>
              <a:t> </a:t>
            </a:r>
            <a:r>
              <a:rPr sz="2400" dirty="0">
                <a:latin typeface="Arial"/>
                <a:cs typeface="Arial"/>
              </a:rPr>
              <a:t>the</a:t>
            </a:r>
            <a:r>
              <a:rPr sz="2400" spc="-20" dirty="0">
                <a:latin typeface="Arial"/>
                <a:cs typeface="Arial"/>
              </a:rPr>
              <a:t> </a:t>
            </a:r>
            <a:r>
              <a:rPr sz="2400" spc="-10" dirty="0">
                <a:latin typeface="Arial"/>
                <a:cs typeface="Arial"/>
              </a:rPr>
              <a:t>perpendicular</a:t>
            </a:r>
            <a:r>
              <a:rPr sz="2400" spc="-25" dirty="0">
                <a:latin typeface="Arial"/>
                <a:cs typeface="Arial"/>
              </a:rPr>
              <a:t> </a:t>
            </a:r>
            <a:r>
              <a:rPr sz="2400" spc="-10" dirty="0">
                <a:latin typeface="Arial"/>
                <a:cs typeface="Arial"/>
              </a:rPr>
              <a:t>plane</a:t>
            </a:r>
            <a:r>
              <a:rPr sz="2400" spc="-20"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back</a:t>
            </a:r>
            <a:r>
              <a:rPr sz="2400" spc="-20" dirty="0">
                <a:latin typeface="Arial"/>
                <a:cs typeface="Arial"/>
              </a:rPr>
              <a:t> </a:t>
            </a:r>
            <a:r>
              <a:rPr sz="2400" spc="-10" dirty="0">
                <a:latin typeface="Arial"/>
                <a:cs typeface="Arial"/>
              </a:rPr>
              <a:t>edge</a:t>
            </a:r>
            <a:r>
              <a:rPr sz="2400" spc="-25"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pitcher’s</a:t>
            </a:r>
            <a:r>
              <a:rPr sz="2400" spc="-20" dirty="0">
                <a:latin typeface="Arial"/>
                <a:cs typeface="Arial"/>
              </a:rPr>
              <a:t> </a:t>
            </a:r>
            <a:r>
              <a:rPr sz="2400" dirty="0">
                <a:latin typeface="Arial"/>
                <a:cs typeface="Arial"/>
              </a:rPr>
              <a:t>plate,</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must</a:t>
            </a:r>
            <a:r>
              <a:rPr sz="2400" spc="-25" dirty="0">
                <a:latin typeface="Arial"/>
                <a:cs typeface="Arial"/>
              </a:rPr>
              <a:t> </a:t>
            </a:r>
            <a:r>
              <a:rPr sz="2400" dirty="0">
                <a:latin typeface="Arial"/>
                <a:cs typeface="Arial"/>
              </a:rPr>
              <a:t>either</a:t>
            </a:r>
            <a:r>
              <a:rPr sz="2400" spc="-20" dirty="0">
                <a:latin typeface="Arial"/>
                <a:cs typeface="Arial"/>
              </a:rPr>
              <a:t> </a:t>
            </a:r>
            <a:r>
              <a:rPr sz="2400" spc="-10" dirty="0">
                <a:latin typeface="Arial"/>
                <a:cs typeface="Arial"/>
              </a:rPr>
              <a:t>pitch</a:t>
            </a:r>
            <a:r>
              <a:rPr sz="2400" spc="-25" dirty="0">
                <a:latin typeface="Arial"/>
                <a:cs typeface="Arial"/>
              </a:rPr>
              <a:t> </a:t>
            </a:r>
            <a:r>
              <a:rPr sz="2400" dirty="0">
                <a:latin typeface="Arial"/>
                <a:cs typeface="Arial"/>
              </a:rPr>
              <a:t>or</a:t>
            </a:r>
            <a:r>
              <a:rPr sz="2400" spc="-25" dirty="0">
                <a:latin typeface="Arial"/>
                <a:cs typeface="Arial"/>
              </a:rPr>
              <a:t> </a:t>
            </a:r>
            <a:r>
              <a:rPr sz="2400" dirty="0">
                <a:latin typeface="Arial"/>
                <a:cs typeface="Arial"/>
              </a:rPr>
              <a:t>throw/</a:t>
            </a:r>
            <a:r>
              <a:rPr sz="2400" spc="-30" dirty="0">
                <a:latin typeface="Arial"/>
                <a:cs typeface="Arial"/>
              </a:rPr>
              <a:t> </a:t>
            </a:r>
            <a:r>
              <a:rPr sz="2400" dirty="0">
                <a:latin typeface="Arial"/>
                <a:cs typeface="Arial"/>
              </a:rPr>
              <a:t>feint</a:t>
            </a:r>
            <a:r>
              <a:rPr sz="2400" spc="-20" dirty="0">
                <a:latin typeface="Arial"/>
                <a:cs typeface="Arial"/>
              </a:rPr>
              <a:t> </a:t>
            </a:r>
            <a:r>
              <a:rPr sz="2400" dirty="0">
                <a:latin typeface="Arial"/>
                <a:cs typeface="Arial"/>
              </a:rPr>
              <a:t>to</a:t>
            </a:r>
            <a:r>
              <a:rPr sz="2400" spc="-30" dirty="0">
                <a:latin typeface="Arial"/>
                <a:cs typeface="Arial"/>
              </a:rPr>
              <a:t> </a:t>
            </a:r>
            <a:r>
              <a:rPr sz="2400" spc="-10" dirty="0">
                <a:latin typeface="Arial"/>
                <a:cs typeface="Arial"/>
              </a:rPr>
              <a:t>second</a:t>
            </a:r>
            <a:r>
              <a:rPr sz="2400" spc="-20" dirty="0">
                <a:latin typeface="Arial"/>
                <a:cs typeface="Arial"/>
              </a:rPr>
              <a:t> </a:t>
            </a:r>
            <a:r>
              <a:rPr sz="2400" spc="-10" dirty="0">
                <a:latin typeface="Arial"/>
                <a:cs typeface="Arial"/>
              </a:rPr>
              <a:t>base</a:t>
            </a:r>
            <a:r>
              <a:rPr sz="2400" spc="-20" dirty="0">
                <a:latin typeface="Arial"/>
                <a:cs typeface="Arial"/>
              </a:rPr>
              <a:t> </a:t>
            </a:r>
            <a:r>
              <a:rPr sz="2400" dirty="0">
                <a:latin typeface="Arial"/>
                <a:cs typeface="Arial"/>
              </a:rPr>
              <a:t>in</a:t>
            </a:r>
            <a:r>
              <a:rPr sz="2400" spc="-30" dirty="0">
                <a:latin typeface="Arial"/>
                <a:cs typeface="Arial"/>
              </a:rPr>
              <a:t> </a:t>
            </a:r>
            <a:r>
              <a:rPr sz="2400" spc="-25" dirty="0">
                <a:latin typeface="Arial"/>
                <a:cs typeface="Arial"/>
              </a:rPr>
              <a:t>an</a:t>
            </a:r>
            <a:r>
              <a:rPr sz="2400" spc="500" dirty="0">
                <a:latin typeface="Arial"/>
                <a:cs typeface="Arial"/>
              </a:rPr>
              <a:t> </a:t>
            </a:r>
            <a:r>
              <a:rPr sz="2400" dirty="0">
                <a:latin typeface="Arial"/>
                <a:cs typeface="Arial"/>
              </a:rPr>
              <a:t>attempt</a:t>
            </a:r>
            <a:r>
              <a:rPr sz="2400" spc="-25" dirty="0">
                <a:latin typeface="Arial"/>
                <a:cs typeface="Arial"/>
              </a:rPr>
              <a:t> </a:t>
            </a:r>
            <a:r>
              <a:rPr sz="2400" dirty="0">
                <a:latin typeface="Arial"/>
                <a:cs typeface="Arial"/>
              </a:rPr>
              <a:t>to</a:t>
            </a:r>
            <a:r>
              <a:rPr sz="2400" spc="-30" dirty="0">
                <a:latin typeface="Arial"/>
                <a:cs typeface="Arial"/>
              </a:rPr>
              <a:t> </a:t>
            </a:r>
            <a:r>
              <a:rPr sz="2400" dirty="0">
                <a:latin typeface="Arial"/>
                <a:cs typeface="Arial"/>
              </a:rPr>
              <a:t>put</a:t>
            </a:r>
            <a:r>
              <a:rPr sz="2400" spc="-25" dirty="0">
                <a:latin typeface="Arial"/>
                <a:cs typeface="Arial"/>
              </a:rPr>
              <a:t> </a:t>
            </a:r>
            <a:r>
              <a:rPr sz="2400" dirty="0">
                <a:latin typeface="Arial"/>
                <a:cs typeface="Arial"/>
              </a:rPr>
              <a:t>out</a:t>
            </a:r>
            <a:r>
              <a:rPr sz="2400" spc="-30" dirty="0">
                <a:latin typeface="Arial"/>
                <a:cs typeface="Arial"/>
              </a:rPr>
              <a:t> </a:t>
            </a:r>
            <a:r>
              <a:rPr sz="2400" dirty="0">
                <a:latin typeface="Arial"/>
                <a:cs typeface="Arial"/>
              </a:rPr>
              <a:t>a</a:t>
            </a:r>
            <a:r>
              <a:rPr sz="2400" spc="-25" dirty="0">
                <a:latin typeface="Arial"/>
                <a:cs typeface="Arial"/>
              </a:rPr>
              <a:t> </a:t>
            </a:r>
            <a:r>
              <a:rPr sz="2400" dirty="0">
                <a:latin typeface="Arial"/>
                <a:cs typeface="Arial"/>
              </a:rPr>
              <a:t>runner.</a:t>
            </a:r>
            <a:r>
              <a:rPr sz="2400" spc="-25" dirty="0">
                <a:latin typeface="Arial"/>
                <a:cs typeface="Arial"/>
              </a:rPr>
              <a:t> </a:t>
            </a:r>
            <a:r>
              <a:rPr sz="2400" spc="-10" dirty="0">
                <a:latin typeface="Arial"/>
                <a:cs typeface="Arial"/>
              </a:rPr>
              <a:t>Since</a:t>
            </a:r>
            <a:r>
              <a:rPr sz="2400" spc="-25" dirty="0">
                <a:latin typeface="Arial"/>
                <a:cs typeface="Arial"/>
              </a:rPr>
              <a:t> </a:t>
            </a:r>
            <a:r>
              <a:rPr sz="2400" dirty="0">
                <a:latin typeface="Arial"/>
                <a:cs typeface="Arial"/>
              </a:rPr>
              <a:t>this</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is</a:t>
            </a:r>
            <a:r>
              <a:rPr sz="2400" spc="-20" dirty="0">
                <a:latin typeface="Arial"/>
                <a:cs typeface="Arial"/>
              </a:rPr>
              <a:t> </a:t>
            </a:r>
            <a:r>
              <a:rPr sz="2400" spc="-10" dirty="0">
                <a:latin typeface="Arial"/>
                <a:cs typeface="Arial"/>
              </a:rPr>
              <a:t>throwing</a:t>
            </a:r>
            <a:r>
              <a:rPr sz="2400" spc="-25"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feinting</a:t>
            </a:r>
            <a:r>
              <a:rPr sz="2400" spc="-25" dirty="0">
                <a:latin typeface="Arial"/>
                <a:cs typeface="Arial"/>
              </a:rPr>
              <a:t> </a:t>
            </a:r>
            <a:r>
              <a:rPr sz="2400" spc="-10" dirty="0">
                <a:latin typeface="Arial"/>
                <a:cs typeface="Arial"/>
              </a:rPr>
              <a:t>toward</a:t>
            </a:r>
            <a:r>
              <a:rPr sz="2400" spc="-25" dirty="0">
                <a:latin typeface="Arial"/>
                <a:cs typeface="Arial"/>
              </a:rPr>
              <a:t> </a:t>
            </a:r>
            <a:r>
              <a:rPr sz="2400" spc="-10" dirty="0">
                <a:latin typeface="Arial"/>
                <a:cs typeface="Arial"/>
              </a:rPr>
              <a:t>third</a:t>
            </a:r>
            <a:r>
              <a:rPr sz="2400" spc="-25" dirty="0">
                <a:latin typeface="Arial"/>
                <a:cs typeface="Arial"/>
              </a:rPr>
              <a:t> </a:t>
            </a:r>
            <a:r>
              <a:rPr sz="2400" dirty="0">
                <a:latin typeface="Arial"/>
                <a:cs typeface="Arial"/>
              </a:rPr>
              <a:t>base,</a:t>
            </a:r>
            <a:r>
              <a:rPr sz="2400" spc="-20" dirty="0">
                <a:latin typeface="Arial"/>
                <a:cs typeface="Arial"/>
              </a:rPr>
              <a:t> </a:t>
            </a:r>
            <a:r>
              <a:rPr sz="2400" dirty="0">
                <a:highlight>
                  <a:srgbClr val="FFFF00"/>
                </a:highlight>
                <a:latin typeface="Arial"/>
                <a:cs typeface="Arial"/>
              </a:rPr>
              <a:t>this</a:t>
            </a:r>
            <a:r>
              <a:rPr sz="2400" spc="-30" dirty="0">
                <a:highlight>
                  <a:srgbClr val="FFFF00"/>
                </a:highlight>
                <a:latin typeface="Arial"/>
                <a:cs typeface="Arial"/>
              </a:rPr>
              <a:t> </a:t>
            </a:r>
            <a:r>
              <a:rPr sz="2400" dirty="0">
                <a:highlight>
                  <a:srgbClr val="FFFF00"/>
                </a:highlight>
                <a:latin typeface="Arial"/>
                <a:cs typeface="Arial"/>
              </a:rPr>
              <a:t>is</a:t>
            </a:r>
            <a:r>
              <a:rPr sz="2400" spc="-25" dirty="0">
                <a:highlight>
                  <a:srgbClr val="FFFF00"/>
                </a:highlight>
                <a:latin typeface="Arial"/>
                <a:cs typeface="Arial"/>
              </a:rPr>
              <a:t> </a:t>
            </a:r>
            <a:r>
              <a:rPr sz="2400" dirty="0">
                <a:highlight>
                  <a:srgbClr val="FFFF00"/>
                </a:highlight>
                <a:latin typeface="Arial"/>
                <a:cs typeface="Arial"/>
              </a:rPr>
              <a:t>a</a:t>
            </a:r>
            <a:r>
              <a:rPr sz="2400" spc="-30" dirty="0">
                <a:highlight>
                  <a:srgbClr val="FFFF00"/>
                </a:highlight>
                <a:latin typeface="Arial"/>
                <a:cs typeface="Arial"/>
              </a:rPr>
              <a:t> </a:t>
            </a:r>
            <a:r>
              <a:rPr sz="2400" spc="-10" dirty="0">
                <a:highlight>
                  <a:srgbClr val="FFFF00"/>
                </a:highlight>
                <a:latin typeface="Arial"/>
                <a:cs typeface="Arial"/>
              </a:rPr>
              <a:t>balk.</a:t>
            </a:r>
            <a:endParaRPr sz="2400" dirty="0">
              <a:highlight>
                <a:srgbClr val="FFFF00"/>
              </a:highlight>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9469" y="674262"/>
            <a:ext cx="97536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5</a:t>
            </a:r>
            <a:r>
              <a:rPr sz="2400" b="1" spc="-30"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may</a:t>
            </a:r>
            <a:r>
              <a:rPr sz="2400" spc="-30" dirty="0">
                <a:latin typeface="Arial"/>
                <a:cs typeface="Arial"/>
              </a:rPr>
              <a:t> </a:t>
            </a:r>
            <a:r>
              <a:rPr sz="2400" dirty="0">
                <a:latin typeface="Arial"/>
                <a:cs typeface="Arial"/>
              </a:rPr>
              <a:t>not</a:t>
            </a:r>
            <a:r>
              <a:rPr sz="2400" spc="-25" dirty="0">
                <a:latin typeface="Arial"/>
                <a:cs typeface="Arial"/>
              </a:rPr>
              <a:t> </a:t>
            </a:r>
            <a:r>
              <a:rPr sz="2400" spc="-10" dirty="0">
                <a:latin typeface="Arial"/>
                <a:cs typeface="Arial"/>
              </a:rPr>
              <a:t>position</a:t>
            </a:r>
            <a:r>
              <a:rPr sz="2400" spc="-25" dirty="0">
                <a:latin typeface="Arial"/>
                <a:cs typeface="Arial"/>
              </a:rPr>
              <a:t> </a:t>
            </a:r>
            <a:r>
              <a:rPr sz="2400" dirty="0">
                <a:latin typeface="Arial"/>
                <a:cs typeface="Arial"/>
              </a:rPr>
              <a:t>himself</a:t>
            </a:r>
            <a:r>
              <a:rPr sz="2400" spc="-30" dirty="0">
                <a:latin typeface="Arial"/>
                <a:cs typeface="Arial"/>
              </a:rPr>
              <a:t> </a:t>
            </a:r>
            <a:r>
              <a:rPr sz="2400" spc="-10" dirty="0">
                <a:latin typeface="Arial"/>
                <a:cs typeface="Arial"/>
              </a:rPr>
              <a:t>within</a:t>
            </a:r>
            <a:r>
              <a:rPr sz="2400" spc="-25" dirty="0">
                <a:latin typeface="Arial"/>
                <a:cs typeface="Arial"/>
              </a:rPr>
              <a:t> </a:t>
            </a:r>
            <a:r>
              <a:rPr sz="2400" spc="-10" dirty="0">
                <a:latin typeface="Arial"/>
                <a:cs typeface="Arial"/>
              </a:rPr>
              <a:t>approximately</a:t>
            </a:r>
            <a:r>
              <a:rPr sz="2400" spc="-25" dirty="0">
                <a:latin typeface="Arial"/>
                <a:cs typeface="Arial"/>
              </a:rPr>
              <a:t> </a:t>
            </a:r>
            <a:r>
              <a:rPr sz="2400" dirty="0">
                <a:latin typeface="Arial"/>
                <a:cs typeface="Arial"/>
              </a:rPr>
              <a:t>five</a:t>
            </a:r>
            <a:r>
              <a:rPr sz="2400" spc="-25" dirty="0">
                <a:latin typeface="Arial"/>
                <a:cs typeface="Arial"/>
              </a:rPr>
              <a:t> </a:t>
            </a:r>
            <a:r>
              <a:rPr sz="2400" dirty="0">
                <a:latin typeface="Arial"/>
                <a:cs typeface="Arial"/>
              </a:rPr>
              <a:t>feet</a:t>
            </a:r>
            <a:r>
              <a:rPr sz="2400" spc="-25" dirty="0">
                <a:latin typeface="Arial"/>
                <a:cs typeface="Arial"/>
              </a:rPr>
              <a:t> </a:t>
            </a:r>
            <a:r>
              <a:rPr sz="2400" dirty="0">
                <a:latin typeface="Arial"/>
                <a:cs typeface="Arial"/>
              </a:rPr>
              <a:t>of</a:t>
            </a:r>
            <a:r>
              <a:rPr sz="2400" spc="-3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pitcher’s</a:t>
            </a:r>
            <a:r>
              <a:rPr sz="2400" spc="-25" dirty="0">
                <a:latin typeface="Arial"/>
                <a:cs typeface="Arial"/>
              </a:rPr>
              <a:t> </a:t>
            </a:r>
            <a:r>
              <a:rPr sz="2400" spc="-10" dirty="0">
                <a:latin typeface="Arial"/>
                <a:cs typeface="Arial"/>
              </a:rPr>
              <a:t>plate</a:t>
            </a:r>
            <a:r>
              <a:rPr sz="2400" spc="-30" dirty="0">
                <a:latin typeface="Arial"/>
                <a:cs typeface="Arial"/>
              </a:rPr>
              <a:t> </a:t>
            </a:r>
            <a:r>
              <a:rPr sz="2400" dirty="0">
                <a:latin typeface="Arial"/>
                <a:cs typeface="Arial"/>
              </a:rPr>
              <a:t>without</a:t>
            </a:r>
            <a:r>
              <a:rPr sz="2400" spc="-3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ball</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runner(s)</a:t>
            </a:r>
            <a:r>
              <a:rPr sz="2400" spc="-25" dirty="0">
                <a:latin typeface="Arial"/>
                <a:cs typeface="Arial"/>
              </a:rPr>
              <a:t> </a:t>
            </a:r>
            <a:r>
              <a:rPr sz="2400" dirty="0">
                <a:latin typeface="Arial"/>
                <a:cs typeface="Arial"/>
              </a:rPr>
              <a:t>on</a:t>
            </a:r>
            <a:r>
              <a:rPr sz="2400" spc="-30" dirty="0">
                <a:latin typeface="Arial"/>
                <a:cs typeface="Arial"/>
              </a:rPr>
              <a:t> </a:t>
            </a:r>
            <a:r>
              <a:rPr sz="2400" spc="-10" dirty="0">
                <a:latin typeface="Arial"/>
                <a:cs typeface="Arial"/>
              </a:rPr>
              <a:t>bas</a:t>
            </a:r>
            <a:r>
              <a:rPr lang="en-US" sz="2400" spc="-10" dirty="0">
                <a:latin typeface="Arial"/>
                <a:cs typeface="Arial"/>
              </a:rPr>
              <a:t>e Balk</a:t>
            </a:r>
            <a:endParaRPr sz="700" dirty="0">
              <a:latin typeface="Arial"/>
              <a:cs typeface="Arial"/>
            </a:endParaRPr>
          </a:p>
        </p:txBody>
      </p:sp>
      <p:pic>
        <p:nvPicPr>
          <p:cNvPr id="3" name="object 3"/>
          <p:cNvPicPr/>
          <p:nvPr/>
        </p:nvPicPr>
        <p:blipFill>
          <a:blip r:embed="rId2" cstate="print"/>
          <a:stretch>
            <a:fillRect/>
          </a:stretch>
        </p:blipFill>
        <p:spPr>
          <a:xfrm>
            <a:off x="2824518" y="7023100"/>
            <a:ext cx="8952350" cy="3409315"/>
          </a:xfrm>
          <a:prstGeom prst="rect">
            <a:avLst/>
          </a:prstGeom>
        </p:spPr>
      </p:pic>
      <p:sp>
        <p:nvSpPr>
          <p:cNvPr id="5" name="object 5"/>
          <p:cNvSpPr txBox="1"/>
          <p:nvPr/>
        </p:nvSpPr>
        <p:spPr>
          <a:xfrm>
            <a:off x="2251869" y="5790836"/>
            <a:ext cx="9753600" cy="1366400"/>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6-2-</a:t>
            </a:r>
            <a:r>
              <a:rPr sz="2400" b="1" dirty="0">
                <a:latin typeface="Arial"/>
                <a:cs typeface="Arial"/>
              </a:rPr>
              <a:t>5</a:t>
            </a:r>
            <a:r>
              <a:rPr sz="2400" b="1" spc="-30" dirty="0">
                <a:latin typeface="Arial"/>
                <a:cs typeface="Arial"/>
              </a:rPr>
              <a:t> </a:t>
            </a:r>
            <a:r>
              <a:rPr sz="2400" dirty="0">
                <a:latin typeface="Arial"/>
                <a:cs typeface="Arial"/>
              </a:rPr>
              <a:t>If</a:t>
            </a:r>
            <a:r>
              <a:rPr sz="2400" spc="-25" dirty="0">
                <a:latin typeface="Arial"/>
                <a:cs typeface="Arial"/>
              </a:rPr>
              <a:t> </a:t>
            </a:r>
            <a:r>
              <a:rPr sz="2400" dirty="0">
                <a:latin typeface="Arial"/>
                <a:cs typeface="Arial"/>
              </a:rPr>
              <a:t>the</a:t>
            </a:r>
            <a:r>
              <a:rPr sz="2400" spc="-35" dirty="0">
                <a:latin typeface="Arial"/>
                <a:cs typeface="Arial"/>
              </a:rPr>
              <a:t> </a:t>
            </a:r>
            <a:r>
              <a:rPr sz="2400" dirty="0">
                <a:latin typeface="Arial"/>
                <a:cs typeface="Arial"/>
              </a:rPr>
              <a:t>pitcher</a:t>
            </a:r>
            <a:r>
              <a:rPr sz="2400" spc="-25" dirty="0">
                <a:latin typeface="Arial"/>
                <a:cs typeface="Arial"/>
              </a:rPr>
              <a:t> </a:t>
            </a:r>
            <a:r>
              <a:rPr sz="2400" dirty="0">
                <a:latin typeface="Arial"/>
                <a:cs typeface="Arial"/>
              </a:rPr>
              <a:t>makes</a:t>
            </a:r>
            <a:r>
              <a:rPr sz="2400" spc="-25" dirty="0">
                <a:latin typeface="Arial"/>
                <a:cs typeface="Arial"/>
              </a:rPr>
              <a:t> </a:t>
            </a:r>
            <a:r>
              <a:rPr sz="2400" dirty="0">
                <a:latin typeface="Arial"/>
                <a:cs typeface="Arial"/>
              </a:rPr>
              <a:t>any</a:t>
            </a:r>
            <a:r>
              <a:rPr sz="2400" spc="-35" dirty="0">
                <a:latin typeface="Arial"/>
                <a:cs typeface="Arial"/>
              </a:rPr>
              <a:t> </a:t>
            </a:r>
            <a:r>
              <a:rPr sz="2400" spc="-10" dirty="0">
                <a:latin typeface="Arial"/>
                <a:cs typeface="Arial"/>
              </a:rPr>
              <a:t>movement</a:t>
            </a:r>
            <a:r>
              <a:rPr sz="2400" spc="-30" dirty="0">
                <a:latin typeface="Arial"/>
                <a:cs typeface="Arial"/>
              </a:rPr>
              <a:t> </a:t>
            </a:r>
            <a:r>
              <a:rPr sz="2400" dirty="0">
                <a:latin typeface="Arial"/>
                <a:cs typeface="Arial"/>
              </a:rPr>
              <a:t>normally</a:t>
            </a:r>
            <a:r>
              <a:rPr sz="2400" spc="-25" dirty="0">
                <a:latin typeface="Arial"/>
                <a:cs typeface="Arial"/>
              </a:rPr>
              <a:t> </a:t>
            </a:r>
            <a:r>
              <a:rPr sz="2400" spc="-10" dirty="0">
                <a:latin typeface="Arial"/>
                <a:cs typeface="Arial"/>
              </a:rPr>
              <a:t>associated</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his</a:t>
            </a:r>
            <a:r>
              <a:rPr sz="2400" spc="-35" dirty="0">
                <a:latin typeface="Arial"/>
                <a:cs typeface="Arial"/>
              </a:rPr>
              <a:t> </a:t>
            </a:r>
            <a:r>
              <a:rPr sz="2400" dirty="0">
                <a:latin typeface="Arial"/>
                <a:cs typeface="Arial"/>
              </a:rPr>
              <a:t>pitch,</a:t>
            </a:r>
            <a:r>
              <a:rPr sz="2400" spc="-25" dirty="0">
                <a:latin typeface="Arial"/>
                <a:cs typeface="Arial"/>
              </a:rPr>
              <a:t> </a:t>
            </a:r>
            <a:r>
              <a:rPr sz="2400" spc="-10" dirty="0">
                <a:latin typeface="Arial"/>
                <a:cs typeface="Arial"/>
              </a:rPr>
              <a:t>such</a:t>
            </a:r>
            <a:r>
              <a:rPr sz="2400" spc="-25" dirty="0">
                <a:latin typeface="Arial"/>
                <a:cs typeface="Arial"/>
              </a:rPr>
              <a:t> </a:t>
            </a:r>
            <a:r>
              <a:rPr sz="2400" dirty="0">
                <a:latin typeface="Arial"/>
                <a:cs typeface="Arial"/>
              </a:rPr>
              <a:t>as</a:t>
            </a:r>
            <a:r>
              <a:rPr sz="2400" spc="-30" dirty="0">
                <a:latin typeface="Arial"/>
                <a:cs typeface="Arial"/>
              </a:rPr>
              <a:t> </a:t>
            </a:r>
            <a:r>
              <a:rPr sz="2400" spc="-10" dirty="0">
                <a:latin typeface="Arial"/>
                <a:cs typeface="Arial"/>
              </a:rPr>
              <a:t>taking</a:t>
            </a:r>
            <a:r>
              <a:rPr sz="2400" spc="-25" dirty="0">
                <a:latin typeface="Arial"/>
                <a:cs typeface="Arial"/>
              </a:rPr>
              <a:t> </a:t>
            </a:r>
            <a:r>
              <a:rPr sz="2400" dirty="0">
                <a:latin typeface="Arial"/>
                <a:cs typeface="Arial"/>
              </a:rPr>
              <a:t>a</a:t>
            </a:r>
            <a:r>
              <a:rPr sz="2400" spc="-30" dirty="0">
                <a:latin typeface="Arial"/>
                <a:cs typeface="Arial"/>
              </a:rPr>
              <a:t> </a:t>
            </a:r>
            <a:r>
              <a:rPr sz="2400" dirty="0">
                <a:latin typeface="Arial"/>
                <a:cs typeface="Arial"/>
              </a:rPr>
              <a:t>sign,</a:t>
            </a:r>
            <a:r>
              <a:rPr sz="2400" spc="-35" dirty="0">
                <a:latin typeface="Arial"/>
                <a:cs typeface="Arial"/>
              </a:rPr>
              <a:t> </a:t>
            </a:r>
            <a:r>
              <a:rPr sz="2400" spc="-10" dirty="0">
                <a:latin typeface="Arial"/>
                <a:cs typeface="Arial"/>
              </a:rPr>
              <a:t>while</a:t>
            </a:r>
            <a:r>
              <a:rPr sz="2400" spc="-25" dirty="0">
                <a:latin typeface="Arial"/>
                <a:cs typeface="Arial"/>
              </a:rPr>
              <a:t> </a:t>
            </a:r>
            <a:r>
              <a:rPr sz="2400" dirty="0">
                <a:latin typeface="Arial"/>
                <a:cs typeface="Arial"/>
              </a:rPr>
              <a:t>not</a:t>
            </a:r>
            <a:r>
              <a:rPr sz="2400" spc="-30"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contact</a:t>
            </a:r>
            <a:r>
              <a:rPr sz="2400" spc="-25" dirty="0">
                <a:latin typeface="Arial"/>
                <a:cs typeface="Arial"/>
              </a:rPr>
              <a:t> </a:t>
            </a:r>
            <a:r>
              <a:rPr sz="2400" dirty="0">
                <a:latin typeface="Arial"/>
                <a:cs typeface="Arial"/>
              </a:rPr>
              <a:t>with</a:t>
            </a:r>
            <a:r>
              <a:rPr sz="2400" spc="-30"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rubber,</a:t>
            </a:r>
            <a:r>
              <a:rPr sz="2400" spc="-30" dirty="0">
                <a:latin typeface="Arial"/>
                <a:cs typeface="Arial"/>
              </a:rPr>
              <a:t> </a:t>
            </a:r>
            <a:r>
              <a:rPr sz="2400" dirty="0">
                <a:latin typeface="Arial"/>
                <a:cs typeface="Arial"/>
              </a:rPr>
              <a:t>he</a:t>
            </a:r>
            <a:r>
              <a:rPr sz="2400" spc="-30" dirty="0">
                <a:latin typeface="Arial"/>
                <a:cs typeface="Arial"/>
              </a:rPr>
              <a:t> </a:t>
            </a:r>
            <a:r>
              <a:rPr sz="2400" dirty="0">
                <a:latin typeface="Arial"/>
                <a:cs typeface="Arial"/>
              </a:rPr>
              <a:t>has</a:t>
            </a:r>
            <a:r>
              <a:rPr sz="2400" spc="-30" dirty="0">
                <a:latin typeface="Arial"/>
                <a:cs typeface="Arial"/>
              </a:rPr>
              <a:t> </a:t>
            </a:r>
            <a:r>
              <a:rPr sz="2400" spc="-10" dirty="0">
                <a:highlight>
                  <a:srgbClr val="FFFF00"/>
                </a:highlight>
                <a:latin typeface="Arial"/>
                <a:cs typeface="Arial"/>
              </a:rPr>
              <a:t>committed</a:t>
            </a:r>
            <a:r>
              <a:rPr sz="2400" spc="-25" dirty="0">
                <a:highlight>
                  <a:srgbClr val="FFFF00"/>
                </a:highlight>
                <a:latin typeface="Arial"/>
                <a:cs typeface="Arial"/>
              </a:rPr>
              <a:t> </a:t>
            </a:r>
            <a:r>
              <a:rPr sz="2400" dirty="0">
                <a:highlight>
                  <a:srgbClr val="FFFF00"/>
                </a:highlight>
                <a:latin typeface="Arial"/>
                <a:cs typeface="Arial"/>
              </a:rPr>
              <a:t>a</a:t>
            </a:r>
            <a:r>
              <a:rPr sz="2400" spc="-35" dirty="0">
                <a:highlight>
                  <a:srgbClr val="FFFF00"/>
                </a:highlight>
                <a:latin typeface="Arial"/>
                <a:cs typeface="Arial"/>
              </a:rPr>
              <a:t> </a:t>
            </a:r>
            <a:r>
              <a:rPr sz="2400" spc="-10" dirty="0">
                <a:highlight>
                  <a:srgbClr val="FFFF00"/>
                </a:highlight>
                <a:latin typeface="Arial"/>
                <a:cs typeface="Arial"/>
              </a:rPr>
              <a:t>balk</a:t>
            </a:r>
            <a:r>
              <a:rPr sz="700" spc="-10" dirty="0">
                <a:highlight>
                  <a:srgbClr val="FFFF00"/>
                </a:highlight>
                <a:latin typeface="Arial"/>
                <a:cs typeface="Arial"/>
              </a:rPr>
              <a:t>.</a:t>
            </a:r>
            <a:endParaRPr sz="700" dirty="0">
              <a:highlight>
                <a:srgbClr val="FFFF00"/>
              </a:highlight>
              <a:latin typeface="Arial"/>
              <a:cs typeface="Arial"/>
            </a:endParaRPr>
          </a:p>
          <a:p>
            <a:pPr>
              <a:lnSpc>
                <a:spcPct val="100000"/>
              </a:lnSpc>
            </a:pPr>
            <a:endParaRPr sz="800" dirty="0">
              <a:latin typeface="Arial"/>
              <a:cs typeface="Arial"/>
            </a:endParaRPr>
          </a:p>
          <a:p>
            <a:pPr>
              <a:spcBef>
                <a:spcPts val="35"/>
              </a:spcBef>
            </a:pPr>
            <a:endParaRPr lang="en-US" sz="800" dirty="0">
              <a:latin typeface="Arial"/>
              <a:cs typeface="Arial"/>
            </a:endParaRPr>
          </a:p>
        </p:txBody>
      </p:sp>
      <p:pic>
        <p:nvPicPr>
          <p:cNvPr id="7" name="Picture 6">
            <a:extLst>
              <a:ext uri="{FF2B5EF4-FFF2-40B4-BE49-F238E27FC236}">
                <a16:creationId xmlns:a16="http://schemas.microsoft.com/office/drawing/2014/main" id="{03453C18-82DA-AA91-70E2-CBA49C239461}"/>
              </a:ext>
            </a:extLst>
          </p:cNvPr>
          <p:cNvPicPr>
            <a:picLocks noChangeAspect="1"/>
          </p:cNvPicPr>
          <p:nvPr/>
        </p:nvPicPr>
        <p:blipFill rotWithShape="1">
          <a:blip r:embed="rId3"/>
          <a:srcRect b="52649"/>
          <a:stretch/>
        </p:blipFill>
        <p:spPr>
          <a:xfrm>
            <a:off x="2824519" y="1689100"/>
            <a:ext cx="8952349" cy="383774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0ACF947-A811-B646-4F5D-1B333D80210E}"/>
                  </a:ext>
                </a:extLst>
              </p14:cNvPr>
              <p14:cNvContentPartPr/>
              <p14:nvPr/>
            </p14:nvContentPartPr>
            <p14:xfrm>
              <a:off x="10077615" y="1237920"/>
              <a:ext cx="570600" cy="9360"/>
            </p14:xfrm>
          </p:contentPart>
        </mc:Choice>
        <mc:Fallback>
          <p:pic>
            <p:nvPicPr>
              <p:cNvPr id="4" name="Ink 3">
                <a:extLst>
                  <a:ext uri="{FF2B5EF4-FFF2-40B4-BE49-F238E27FC236}">
                    <a16:creationId xmlns:a16="http://schemas.microsoft.com/office/drawing/2014/main" id="{40ACF947-A811-B646-4F5D-1B333D80210E}"/>
                  </a:ext>
                </a:extLst>
              </p:cNvPr>
              <p:cNvPicPr/>
              <p:nvPr/>
            </p:nvPicPr>
            <p:blipFill>
              <a:blip r:embed="rId5"/>
              <a:stretch>
                <a:fillRect/>
              </a:stretch>
            </p:blipFill>
            <p:spPr>
              <a:xfrm>
                <a:off x="10023615" y="1130280"/>
                <a:ext cx="678240" cy="22500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9D59D-A3C7-593F-94BF-6E5576F171A8}"/>
              </a:ext>
            </a:extLst>
          </p:cNvPr>
          <p:cNvSpPr txBox="1"/>
          <p:nvPr/>
        </p:nvSpPr>
        <p:spPr>
          <a:xfrm>
            <a:off x="346869" y="317500"/>
            <a:ext cx="13716000" cy="9443611"/>
          </a:xfrm>
          <a:prstGeom prst="rect">
            <a:avLst/>
          </a:prstGeom>
          <a:noFill/>
        </p:spPr>
        <p:txBody>
          <a:bodyPr wrap="square">
            <a:spAutoFit/>
          </a:bodyPr>
          <a:lstStyle/>
          <a:p>
            <a:pPr marL="0" marR="0" algn="l"/>
            <a:r>
              <a:rPr lang="en-U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BALKS                National Federation of State High School Associations Rules</a:t>
            </a:r>
          </a:p>
          <a:p>
            <a:pPr marL="0" marR="0" algn="l"/>
            <a:endParaRPr lang="en-US"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ts val="1000"/>
              </a:lnSpc>
            </a:pPr>
            <a:endPar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lgn="ctr">
              <a:lnSpc>
                <a:spcPts val="1000"/>
              </a:lnSpc>
            </a:pPr>
            <a:endParaRPr lang="en-US"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000"/>
              </a:lnSpc>
            </a:pPr>
            <a:r>
              <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is a balk if the pitcher:</a:t>
            </a:r>
          </a:p>
          <a:p>
            <a:pPr marL="0" marR="0">
              <a:lnSpc>
                <a:spcPts val="1000"/>
              </a:lnSpc>
            </a:pPr>
            <a:endPar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000"/>
              </a:lnSpc>
            </a:pP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Takes his sign when not on the pitching plate. (6-1-1)</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windup position, pumps or rotates his arms more than twice before delivery. (6-1-2)</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Attempts a pickoff move from the windup position. (6-1-2)</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Pitches a defaced ball. (6-2-1,a-d)</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Delivers the pitch without facing the batter. (6-1-1)</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Throws to first or third after his non-pivot foot has broken the plane of the back edge of the pitcher’s plate. (6-2-4f)</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Pitches when the catcher does not have both feet in the catcher’s box. ((6-1-1)</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Assumes the set position, without keeping his pitching hand at his side or behind his back. (6-1-3)</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Does not come to a complete and discernable stop, with the glove at or below his chin. (6-1-3)</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Brings his pitching hand to his mouth and then delivers without wiping off that hand. (6-2-1e)</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Interrupt’s his pitching motion, once begun. (6-2-4d)</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Pitches from the windup position without maintaining contact with the rubber. (6-1-2)</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a quick return pitch. (6-1-1)</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Steps forward off the rubber from the set position. (6-1-3)</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Drop’s the ball while on the rubber when the ball does not cross the foul line. (6-1-4)</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Feints toward home. (6-2-4a)</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Feints toward first. (6-2-4a)</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 to step first with the non-pivot foot toward any base before making a throw. (6-2-4b)</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Feints or throws to an unoccupied base except when making a play. (6-2-4b)</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 to pitch after making any motion habitually connected with his delivery. (6-2-4b)</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Removes his hand from the ball in the set position except to pitch or throw. (6-2-4e)</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Standing on or astride of the pitching plate, or within five feet of it, without the ball. (6-2-5)</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 coming to a complete and discernible stop in the set position, turns shoulders or feints with any part of the upper body, except the head. (6-1-1)</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Fails to step clearly backward off the pitcher’s plate with his pivot foot first. (6-1-3)</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having all fielders, except the catcher, with at least one foot on fair ground, at the time of the pitch. (1-1-4)</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tabLst>
                <a:tab pos="50292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 to take the proper steps or excess steps while delivering the pitch from the wind-up position. (6-1-2)</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228600" marR="0"/>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Note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It is not a balk if with runners on first and third, the pitchers' feints to third and without disengaging, turns, steps and throws to first. (See Case Book 6.2.4sit.c)</a:t>
            </a: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373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F47CA-4C2B-171E-3BBE-0E7BD97DF3FA}"/>
              </a:ext>
            </a:extLst>
          </p:cNvPr>
          <p:cNvPicPr>
            <a:picLocks noChangeAspect="1"/>
          </p:cNvPicPr>
          <p:nvPr/>
        </p:nvPicPr>
        <p:blipFill>
          <a:blip r:embed="rId2"/>
          <a:stretch>
            <a:fillRect/>
          </a:stretch>
        </p:blipFill>
        <p:spPr>
          <a:xfrm>
            <a:off x="3999706" y="1993900"/>
            <a:ext cx="6257925" cy="8001000"/>
          </a:xfrm>
          <a:prstGeom prst="rect">
            <a:avLst/>
          </a:prstGeom>
        </p:spPr>
      </p:pic>
      <p:sp>
        <p:nvSpPr>
          <p:cNvPr id="4" name="TextBox 3">
            <a:extLst>
              <a:ext uri="{FF2B5EF4-FFF2-40B4-BE49-F238E27FC236}">
                <a16:creationId xmlns:a16="http://schemas.microsoft.com/office/drawing/2014/main" id="{CCE463B9-153A-EE09-FFBC-9B117DBB6E0F}"/>
              </a:ext>
            </a:extLst>
          </p:cNvPr>
          <p:cNvSpPr txBox="1"/>
          <p:nvPr/>
        </p:nvSpPr>
        <p:spPr>
          <a:xfrm>
            <a:off x="1527968" y="469900"/>
            <a:ext cx="11201400" cy="1846659"/>
          </a:xfrm>
          <a:prstGeom prst="rect">
            <a:avLst/>
          </a:prstGeom>
          <a:noFill/>
        </p:spPr>
        <p:txBody>
          <a:bodyPr wrap="square">
            <a:spAutoFit/>
          </a:bodyPr>
          <a:lstStyle/>
          <a:p>
            <a:r>
              <a:rPr lang="en-US" sz="2400" dirty="0"/>
              <a:t>6-1-3 Pitchers are no longer required to have their entire pivot foot in contact with the pitcher’s plate. This change recognizes that many mounds are such that it is problematic for the pitcher to have his entire pivot foot in contact with the pitcher’s plate.</a:t>
            </a:r>
          </a:p>
          <a:p>
            <a:endParaRPr lang="en-US" dirty="0"/>
          </a:p>
        </p:txBody>
      </p:sp>
    </p:spTree>
    <p:extLst>
      <p:ext uri="{BB962C8B-B14F-4D97-AF65-F5344CB8AC3E}">
        <p14:creationId xmlns:p14="http://schemas.microsoft.com/office/powerpoint/2010/main" val="401032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118B5F-ABF5-B676-53F0-07E764C75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1689100"/>
            <a:ext cx="6286500" cy="7681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488347-9514-F28A-A334-934465579374}"/>
              </a:ext>
            </a:extLst>
          </p:cNvPr>
          <p:cNvSpPr txBox="1"/>
          <p:nvPr/>
        </p:nvSpPr>
        <p:spPr>
          <a:xfrm>
            <a:off x="2328069" y="622300"/>
            <a:ext cx="9601200" cy="830997"/>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6-1-3 </a:t>
            </a:r>
            <a:r>
              <a:rPr lang="en-US" sz="2400" b="0" i="0" dirty="0">
                <a:solidFill>
                  <a:srgbClr val="000000"/>
                </a:solidFill>
                <a:effectLst/>
                <a:latin typeface="arial" panose="020B0604020202020204" pitchFamily="34" charset="0"/>
              </a:rPr>
              <a:t>The pitcher shall stand with the pivot foot in contact with or directly in front of and parallel to the pitcher’s plate.</a:t>
            </a:r>
            <a:endParaRPr lang="en-US" sz="2400" dirty="0"/>
          </a:p>
        </p:txBody>
      </p:sp>
    </p:spTree>
    <p:extLst>
      <p:ext uri="{BB962C8B-B14F-4D97-AF65-F5344CB8AC3E}">
        <p14:creationId xmlns:p14="http://schemas.microsoft.com/office/powerpoint/2010/main" val="14195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094F13-8810-EBD3-923B-6F944E04300F}"/>
              </a:ext>
            </a:extLst>
          </p:cNvPr>
          <p:cNvPicPr>
            <a:picLocks noChangeAspect="1"/>
          </p:cNvPicPr>
          <p:nvPr/>
        </p:nvPicPr>
        <p:blipFill>
          <a:blip r:embed="rId2"/>
          <a:stretch>
            <a:fillRect/>
          </a:stretch>
        </p:blipFill>
        <p:spPr>
          <a:xfrm>
            <a:off x="2480469" y="3267712"/>
            <a:ext cx="10439400" cy="6498588"/>
          </a:xfrm>
          <a:prstGeom prst="rect">
            <a:avLst/>
          </a:prstGeom>
        </p:spPr>
      </p:pic>
      <p:sp>
        <p:nvSpPr>
          <p:cNvPr id="3" name="object 5">
            <a:extLst>
              <a:ext uri="{FF2B5EF4-FFF2-40B4-BE49-F238E27FC236}">
                <a16:creationId xmlns:a16="http://schemas.microsoft.com/office/drawing/2014/main" id="{1D1449F7-D68D-51B9-6523-454DF130FE9E}"/>
              </a:ext>
            </a:extLst>
          </p:cNvPr>
          <p:cNvSpPr txBox="1"/>
          <p:nvPr/>
        </p:nvSpPr>
        <p:spPr>
          <a:xfrm>
            <a:off x="1108869" y="8394700"/>
            <a:ext cx="12115800" cy="152606"/>
          </a:xfrm>
          <a:prstGeom prst="rect">
            <a:avLst/>
          </a:prstGeom>
        </p:spPr>
        <p:txBody>
          <a:bodyPr vert="horz" wrap="square" lIns="0" tIns="22860" rIns="0" bIns="0" rtlCol="0">
            <a:spAutoFit/>
          </a:bodyPr>
          <a:lstStyle/>
          <a:p>
            <a:pPr marL="12700" marR="5080">
              <a:lnSpc>
                <a:spcPts val="770"/>
              </a:lnSpc>
              <a:spcBef>
                <a:spcPts val="180"/>
              </a:spcBef>
            </a:pPr>
            <a:r>
              <a:rPr spc="-10" dirty="0">
                <a:latin typeface="Arial"/>
                <a:cs typeface="Arial"/>
              </a:rPr>
              <a:t>.</a:t>
            </a:r>
            <a:endParaRPr dirty="0">
              <a:latin typeface="Arial"/>
              <a:cs typeface="Arial"/>
            </a:endParaRPr>
          </a:p>
        </p:txBody>
      </p:sp>
      <p:sp>
        <p:nvSpPr>
          <p:cNvPr id="4" name="TextBox 3">
            <a:extLst>
              <a:ext uri="{FF2B5EF4-FFF2-40B4-BE49-F238E27FC236}">
                <a16:creationId xmlns:a16="http://schemas.microsoft.com/office/drawing/2014/main" id="{CB2E4F79-D209-7874-0EF1-B97813DA7037}"/>
              </a:ext>
            </a:extLst>
          </p:cNvPr>
          <p:cNvSpPr txBox="1"/>
          <p:nvPr/>
        </p:nvSpPr>
        <p:spPr>
          <a:xfrm>
            <a:off x="1947069" y="546100"/>
            <a:ext cx="10896600" cy="1938992"/>
          </a:xfrm>
          <a:prstGeom prst="rect">
            <a:avLst/>
          </a:prstGeom>
          <a:noFill/>
        </p:spPr>
        <p:txBody>
          <a:bodyPr wrap="square" rtlCol="0">
            <a:spAutoFit/>
          </a:bodyPr>
          <a:lstStyle/>
          <a:p>
            <a:pPr algn="just"/>
            <a:r>
              <a:rPr lang="en-US" sz="2400" b="1" spc="-10" dirty="0">
                <a:latin typeface="Arial"/>
                <a:cs typeface="Arial"/>
              </a:rPr>
              <a:t>6-1-</a:t>
            </a:r>
            <a:r>
              <a:rPr lang="en-US" sz="2400" b="1" dirty="0">
                <a:latin typeface="Arial"/>
                <a:cs typeface="Arial"/>
              </a:rPr>
              <a:t>1</a:t>
            </a:r>
            <a:r>
              <a:rPr lang="en-US" sz="2400" b="1" spc="-30" dirty="0">
                <a:latin typeface="Arial"/>
                <a:cs typeface="Arial"/>
              </a:rPr>
              <a:t> </a:t>
            </a:r>
            <a:r>
              <a:rPr lang="en-US" sz="2400" dirty="0">
                <a:latin typeface="Arial"/>
                <a:cs typeface="Arial"/>
              </a:rPr>
              <a:t>The</a:t>
            </a:r>
            <a:r>
              <a:rPr lang="en-US" sz="2400" spc="-25" dirty="0">
                <a:latin typeface="Arial"/>
                <a:cs typeface="Arial"/>
              </a:rPr>
              <a:t> </a:t>
            </a:r>
            <a:r>
              <a:rPr lang="en-US" sz="2400" dirty="0">
                <a:latin typeface="Arial"/>
                <a:cs typeface="Arial"/>
              </a:rPr>
              <a:t>pitcher</a:t>
            </a:r>
            <a:r>
              <a:rPr lang="en-US" sz="2400" spc="-30" dirty="0">
                <a:latin typeface="Arial"/>
                <a:cs typeface="Arial"/>
              </a:rPr>
              <a:t> </a:t>
            </a:r>
            <a:r>
              <a:rPr lang="en-US" sz="2400" spc="-10" dirty="0">
                <a:latin typeface="Arial"/>
                <a:cs typeface="Arial"/>
              </a:rPr>
              <a:t>shall</a:t>
            </a:r>
            <a:r>
              <a:rPr lang="en-US" sz="2400" spc="-25" dirty="0">
                <a:latin typeface="Arial"/>
                <a:cs typeface="Arial"/>
              </a:rPr>
              <a:t> </a:t>
            </a:r>
            <a:r>
              <a:rPr lang="en-US" sz="2400" spc="-10" dirty="0">
                <a:latin typeface="Arial"/>
                <a:cs typeface="Arial"/>
              </a:rPr>
              <a:t>pitch</a:t>
            </a:r>
            <a:r>
              <a:rPr lang="en-US" sz="2400" spc="-25" dirty="0">
                <a:latin typeface="Arial"/>
                <a:cs typeface="Arial"/>
              </a:rPr>
              <a:t> </a:t>
            </a:r>
            <a:r>
              <a:rPr lang="en-US" sz="2400" spc="-10" dirty="0">
                <a:latin typeface="Arial"/>
                <a:cs typeface="Arial"/>
              </a:rPr>
              <a:t>while</a:t>
            </a:r>
            <a:r>
              <a:rPr lang="en-US" sz="2400" spc="-25" dirty="0">
                <a:latin typeface="Arial"/>
                <a:cs typeface="Arial"/>
              </a:rPr>
              <a:t> </a:t>
            </a:r>
            <a:r>
              <a:rPr lang="en-US" sz="2400" spc="-10" dirty="0">
                <a:latin typeface="Arial"/>
                <a:cs typeface="Arial"/>
              </a:rPr>
              <a:t>facing</a:t>
            </a:r>
            <a:r>
              <a:rPr lang="en-US" sz="2400" spc="-25" dirty="0">
                <a:latin typeface="Arial"/>
                <a:cs typeface="Arial"/>
              </a:rPr>
              <a:t> </a:t>
            </a:r>
            <a:r>
              <a:rPr lang="en-US" sz="2400" dirty="0">
                <a:latin typeface="Arial"/>
                <a:cs typeface="Arial"/>
              </a:rPr>
              <a:t>the</a:t>
            </a:r>
            <a:r>
              <a:rPr lang="en-US" sz="2400" spc="-25" dirty="0">
                <a:latin typeface="Arial"/>
                <a:cs typeface="Arial"/>
              </a:rPr>
              <a:t> </a:t>
            </a:r>
            <a:r>
              <a:rPr lang="en-US" sz="2400" dirty="0">
                <a:latin typeface="Arial"/>
                <a:cs typeface="Arial"/>
              </a:rPr>
              <a:t>batter</a:t>
            </a:r>
            <a:r>
              <a:rPr lang="en-US" sz="2400" spc="-25" dirty="0">
                <a:latin typeface="Arial"/>
                <a:cs typeface="Arial"/>
              </a:rPr>
              <a:t> </a:t>
            </a:r>
            <a:r>
              <a:rPr lang="en-US" sz="2400" dirty="0">
                <a:latin typeface="Arial"/>
                <a:cs typeface="Arial"/>
              </a:rPr>
              <a:t>from</a:t>
            </a:r>
            <a:r>
              <a:rPr lang="en-US" sz="2400" spc="-25" dirty="0">
                <a:latin typeface="Arial"/>
                <a:cs typeface="Arial"/>
              </a:rPr>
              <a:t> </a:t>
            </a:r>
            <a:r>
              <a:rPr lang="en-US" sz="2400" dirty="0">
                <a:latin typeface="Arial"/>
                <a:cs typeface="Arial"/>
              </a:rPr>
              <a:t>either</a:t>
            </a:r>
            <a:r>
              <a:rPr lang="en-US" sz="2400" spc="-25" dirty="0">
                <a:latin typeface="Arial"/>
                <a:cs typeface="Arial"/>
              </a:rPr>
              <a:t> </a:t>
            </a:r>
            <a:r>
              <a:rPr lang="en-US" sz="2400" dirty="0">
                <a:latin typeface="Arial"/>
                <a:cs typeface="Arial"/>
              </a:rPr>
              <a:t>a</a:t>
            </a:r>
            <a:r>
              <a:rPr lang="en-US" sz="2400" spc="-30" dirty="0">
                <a:latin typeface="Arial"/>
                <a:cs typeface="Arial"/>
              </a:rPr>
              <a:t> </a:t>
            </a:r>
            <a:r>
              <a:rPr lang="en-US" sz="2400" spc="-10" dirty="0">
                <a:latin typeface="Arial"/>
                <a:cs typeface="Arial"/>
              </a:rPr>
              <a:t>windup</a:t>
            </a:r>
            <a:r>
              <a:rPr lang="en-US" sz="2400" spc="-25" dirty="0">
                <a:latin typeface="Arial"/>
                <a:cs typeface="Arial"/>
              </a:rPr>
              <a:t> </a:t>
            </a:r>
            <a:r>
              <a:rPr lang="en-US" sz="2400" spc="-10" dirty="0">
                <a:latin typeface="Arial"/>
                <a:cs typeface="Arial"/>
              </a:rPr>
              <a:t>position</a:t>
            </a:r>
            <a:r>
              <a:rPr lang="en-US" sz="2400" spc="-25" dirty="0">
                <a:latin typeface="Arial"/>
                <a:cs typeface="Arial"/>
              </a:rPr>
              <a:t> </a:t>
            </a:r>
            <a:r>
              <a:rPr lang="en-US" sz="2400" b="1" dirty="0">
                <a:latin typeface="Arial"/>
                <a:cs typeface="Arial"/>
              </a:rPr>
              <a:t>(Play Pic</a:t>
            </a:r>
            <a:r>
              <a:rPr lang="en-US" sz="2400" b="1" spc="-25" dirty="0">
                <a:latin typeface="Arial"/>
                <a:cs typeface="Arial"/>
              </a:rPr>
              <a:t> </a:t>
            </a:r>
            <a:r>
              <a:rPr lang="en-US" sz="2400" b="1" dirty="0">
                <a:latin typeface="Arial"/>
                <a:cs typeface="Arial"/>
              </a:rPr>
              <a:t>1)</a:t>
            </a:r>
            <a:r>
              <a:rPr lang="en-US" sz="2400" b="1" spc="-30" dirty="0">
                <a:latin typeface="Arial"/>
                <a:cs typeface="Arial"/>
              </a:rPr>
              <a:t> </a:t>
            </a:r>
            <a:r>
              <a:rPr lang="en-US" sz="2400" dirty="0">
                <a:latin typeface="Arial"/>
                <a:cs typeface="Arial"/>
              </a:rPr>
              <a:t>or</a:t>
            </a:r>
            <a:r>
              <a:rPr lang="en-US" sz="2400" spc="-30" dirty="0">
                <a:latin typeface="Arial"/>
                <a:cs typeface="Arial"/>
              </a:rPr>
              <a:t> </a:t>
            </a:r>
            <a:r>
              <a:rPr lang="en-US" sz="2400" dirty="0">
                <a:latin typeface="Arial"/>
                <a:cs typeface="Arial"/>
              </a:rPr>
              <a:t>a</a:t>
            </a:r>
            <a:r>
              <a:rPr lang="en-US" sz="2400" spc="-30" dirty="0">
                <a:latin typeface="Arial"/>
                <a:cs typeface="Arial"/>
              </a:rPr>
              <a:t> </a:t>
            </a:r>
            <a:r>
              <a:rPr lang="en-US" sz="2400" dirty="0">
                <a:latin typeface="Arial"/>
                <a:cs typeface="Arial"/>
              </a:rPr>
              <a:t>set</a:t>
            </a:r>
            <a:r>
              <a:rPr lang="en-US" sz="2400" spc="-30" dirty="0">
                <a:latin typeface="Arial"/>
                <a:cs typeface="Arial"/>
              </a:rPr>
              <a:t> </a:t>
            </a:r>
            <a:r>
              <a:rPr lang="en-US" sz="2400" spc="-10" dirty="0">
                <a:latin typeface="Arial"/>
                <a:cs typeface="Arial"/>
              </a:rPr>
              <a:t>position</a:t>
            </a:r>
            <a:r>
              <a:rPr lang="en-US" sz="2400" spc="-25" dirty="0">
                <a:latin typeface="Arial"/>
                <a:cs typeface="Arial"/>
              </a:rPr>
              <a:t> </a:t>
            </a:r>
            <a:r>
              <a:rPr lang="en-US" sz="2400" b="1" dirty="0">
                <a:latin typeface="Arial"/>
                <a:cs typeface="Arial"/>
              </a:rPr>
              <a:t>(Play Pic</a:t>
            </a:r>
            <a:r>
              <a:rPr lang="en-US" sz="2400" b="1" spc="-25" dirty="0">
                <a:latin typeface="Arial"/>
                <a:cs typeface="Arial"/>
              </a:rPr>
              <a:t> </a:t>
            </a:r>
            <a:r>
              <a:rPr lang="en-US" sz="2400" b="1" dirty="0">
                <a:latin typeface="Arial"/>
                <a:cs typeface="Arial"/>
              </a:rPr>
              <a:t>2)</a:t>
            </a:r>
            <a:r>
              <a:rPr lang="en-US" sz="2400" dirty="0">
                <a:latin typeface="Arial"/>
                <a:cs typeface="Arial"/>
              </a:rPr>
              <a:t>.</a:t>
            </a:r>
            <a:r>
              <a:rPr lang="en-US" sz="2400" spc="-30" dirty="0">
                <a:latin typeface="Arial"/>
                <a:cs typeface="Arial"/>
              </a:rPr>
              <a:t> </a:t>
            </a:r>
            <a:r>
              <a:rPr lang="en-US" sz="2400" dirty="0">
                <a:latin typeface="Arial"/>
                <a:cs typeface="Arial"/>
              </a:rPr>
              <a:t>The</a:t>
            </a:r>
            <a:r>
              <a:rPr lang="en-US" sz="2400" spc="-30" dirty="0">
                <a:latin typeface="Arial"/>
                <a:cs typeface="Arial"/>
              </a:rPr>
              <a:t> </a:t>
            </a:r>
            <a:r>
              <a:rPr lang="en-US" sz="2400" spc="-10" dirty="0">
                <a:latin typeface="Arial"/>
                <a:cs typeface="Arial"/>
              </a:rPr>
              <a:t>position</a:t>
            </a:r>
            <a:r>
              <a:rPr lang="en-US" sz="2400" spc="-25" dirty="0">
                <a:latin typeface="Arial"/>
                <a:cs typeface="Arial"/>
              </a:rPr>
              <a:t> </a:t>
            </a:r>
            <a:r>
              <a:rPr lang="en-US" sz="2400" dirty="0">
                <a:latin typeface="Arial"/>
                <a:cs typeface="Arial"/>
              </a:rPr>
              <a:t>of</a:t>
            </a:r>
            <a:r>
              <a:rPr lang="en-US" sz="2400" spc="-25" dirty="0">
                <a:latin typeface="Arial"/>
                <a:cs typeface="Arial"/>
              </a:rPr>
              <a:t> </a:t>
            </a:r>
            <a:r>
              <a:rPr lang="en-US" sz="2400" dirty="0">
                <a:latin typeface="Arial"/>
                <a:cs typeface="Arial"/>
              </a:rPr>
              <a:t>his</a:t>
            </a:r>
            <a:r>
              <a:rPr lang="en-US" sz="2400" spc="-25" dirty="0">
                <a:latin typeface="Arial"/>
                <a:cs typeface="Arial"/>
              </a:rPr>
              <a:t> </a:t>
            </a:r>
            <a:r>
              <a:rPr lang="en-US" sz="2400" dirty="0">
                <a:latin typeface="Arial"/>
                <a:cs typeface="Arial"/>
              </a:rPr>
              <a:t>feet</a:t>
            </a:r>
            <a:r>
              <a:rPr lang="en-US" sz="2400" spc="-30" dirty="0">
                <a:latin typeface="Arial"/>
                <a:cs typeface="Arial"/>
              </a:rPr>
              <a:t> </a:t>
            </a:r>
            <a:r>
              <a:rPr lang="en-US" sz="2400" spc="-10" dirty="0">
                <a:latin typeface="Arial"/>
                <a:cs typeface="Arial"/>
              </a:rPr>
              <a:t>determine</a:t>
            </a:r>
            <a:r>
              <a:rPr lang="en-US" sz="2400" spc="-25" dirty="0">
                <a:latin typeface="Arial"/>
                <a:cs typeface="Arial"/>
              </a:rPr>
              <a:t> </a:t>
            </a:r>
            <a:r>
              <a:rPr lang="en-US" sz="2400" dirty="0">
                <a:latin typeface="Arial"/>
                <a:cs typeface="Arial"/>
              </a:rPr>
              <a:t>whether</a:t>
            </a:r>
            <a:r>
              <a:rPr lang="en-US" sz="2400" spc="-25" dirty="0">
                <a:latin typeface="Arial"/>
                <a:cs typeface="Arial"/>
              </a:rPr>
              <a:t> </a:t>
            </a:r>
            <a:r>
              <a:rPr lang="en-US" sz="2400" dirty="0">
                <a:latin typeface="Arial"/>
                <a:cs typeface="Arial"/>
              </a:rPr>
              <a:t>he</a:t>
            </a:r>
            <a:r>
              <a:rPr lang="en-US" sz="2400" spc="-25" dirty="0">
                <a:latin typeface="Arial"/>
                <a:cs typeface="Arial"/>
              </a:rPr>
              <a:t> </a:t>
            </a:r>
            <a:r>
              <a:rPr lang="en-US" sz="2400" dirty="0">
                <a:latin typeface="Arial"/>
                <a:cs typeface="Arial"/>
              </a:rPr>
              <a:t>will</a:t>
            </a:r>
            <a:r>
              <a:rPr lang="en-US" sz="2400" spc="-25" dirty="0">
                <a:latin typeface="Arial"/>
                <a:cs typeface="Arial"/>
              </a:rPr>
              <a:t> </a:t>
            </a:r>
            <a:r>
              <a:rPr lang="en-US" sz="2400" spc="-10" dirty="0">
                <a:latin typeface="Arial"/>
                <a:cs typeface="Arial"/>
              </a:rPr>
              <a:t>pitch</a:t>
            </a:r>
            <a:r>
              <a:rPr lang="en-US" sz="2400" spc="-25" dirty="0">
                <a:latin typeface="Arial"/>
                <a:cs typeface="Arial"/>
              </a:rPr>
              <a:t> </a:t>
            </a:r>
            <a:r>
              <a:rPr lang="en-US" sz="2400" dirty="0">
                <a:latin typeface="Arial"/>
                <a:cs typeface="Arial"/>
              </a:rPr>
              <a:t>from</a:t>
            </a:r>
            <a:r>
              <a:rPr lang="en-US" sz="2400" spc="-25" dirty="0">
                <a:latin typeface="Arial"/>
                <a:cs typeface="Arial"/>
              </a:rPr>
              <a:t> </a:t>
            </a:r>
            <a:r>
              <a:rPr lang="en-US" sz="2400" dirty="0">
                <a:latin typeface="Arial"/>
                <a:cs typeface="Arial"/>
              </a:rPr>
              <a:t>the</a:t>
            </a:r>
            <a:r>
              <a:rPr lang="en-US" sz="2400" spc="-30" dirty="0">
                <a:latin typeface="Arial"/>
                <a:cs typeface="Arial"/>
              </a:rPr>
              <a:t> </a:t>
            </a:r>
            <a:r>
              <a:rPr lang="en-US" sz="2400" spc="-10" dirty="0">
                <a:latin typeface="Arial"/>
                <a:cs typeface="Arial"/>
              </a:rPr>
              <a:t>windup</a:t>
            </a:r>
            <a:r>
              <a:rPr lang="en-US" sz="2400" spc="500" dirty="0">
                <a:latin typeface="Arial"/>
                <a:cs typeface="Arial"/>
              </a:rPr>
              <a:t> </a:t>
            </a:r>
            <a:r>
              <a:rPr lang="en-US" sz="2400" dirty="0">
                <a:latin typeface="Arial"/>
                <a:cs typeface="Arial"/>
              </a:rPr>
              <a:t>or</a:t>
            </a:r>
            <a:r>
              <a:rPr lang="en-US" sz="2400" spc="-35" dirty="0">
                <a:latin typeface="Arial"/>
                <a:cs typeface="Arial"/>
              </a:rPr>
              <a:t> </a:t>
            </a:r>
            <a:r>
              <a:rPr lang="en-US" sz="2400" dirty="0">
                <a:latin typeface="Arial"/>
                <a:cs typeface="Arial"/>
              </a:rPr>
              <a:t>the</a:t>
            </a:r>
            <a:r>
              <a:rPr lang="en-US" sz="2400" spc="-30" dirty="0">
                <a:latin typeface="Arial"/>
                <a:cs typeface="Arial"/>
              </a:rPr>
              <a:t> </a:t>
            </a:r>
            <a:r>
              <a:rPr lang="en-US" sz="2400" dirty="0">
                <a:latin typeface="Arial"/>
                <a:cs typeface="Arial"/>
              </a:rPr>
              <a:t>set</a:t>
            </a:r>
            <a:r>
              <a:rPr lang="en-US" sz="2400" spc="-35" dirty="0">
                <a:latin typeface="Arial"/>
                <a:cs typeface="Arial"/>
              </a:rPr>
              <a:t> </a:t>
            </a:r>
            <a:r>
              <a:rPr lang="en-US" sz="2400" spc="-10" dirty="0">
                <a:latin typeface="Arial"/>
                <a:cs typeface="Arial"/>
              </a:rPr>
              <a:t>position.</a:t>
            </a:r>
            <a:r>
              <a:rPr lang="en-US" sz="2400" spc="-30" dirty="0">
                <a:latin typeface="Arial"/>
                <a:cs typeface="Arial"/>
              </a:rPr>
              <a:t> </a:t>
            </a:r>
            <a:r>
              <a:rPr lang="en-US" sz="2400" dirty="0">
                <a:latin typeface="Arial"/>
                <a:cs typeface="Arial"/>
              </a:rPr>
              <a:t>The</a:t>
            </a:r>
            <a:r>
              <a:rPr lang="en-US" sz="2400" spc="-30" dirty="0">
                <a:latin typeface="Arial"/>
                <a:cs typeface="Arial"/>
              </a:rPr>
              <a:t> </a:t>
            </a:r>
            <a:r>
              <a:rPr lang="en-US" sz="2400" dirty="0">
                <a:latin typeface="Arial"/>
                <a:cs typeface="Arial"/>
              </a:rPr>
              <a:t>pitcher</a:t>
            </a:r>
            <a:r>
              <a:rPr lang="en-US" sz="2400" spc="-35" dirty="0">
                <a:latin typeface="Arial"/>
                <a:cs typeface="Arial"/>
              </a:rPr>
              <a:t> </a:t>
            </a:r>
            <a:r>
              <a:rPr lang="en-US" sz="2400" dirty="0">
                <a:latin typeface="Arial"/>
                <a:cs typeface="Arial"/>
              </a:rPr>
              <a:t>will</a:t>
            </a:r>
            <a:r>
              <a:rPr lang="en-US" sz="2400" spc="-30" dirty="0">
                <a:latin typeface="Arial"/>
                <a:cs typeface="Arial"/>
              </a:rPr>
              <a:t> </a:t>
            </a:r>
            <a:r>
              <a:rPr lang="en-US" sz="2400" dirty="0">
                <a:latin typeface="Arial"/>
                <a:cs typeface="Arial"/>
              </a:rPr>
              <a:t>be</a:t>
            </a:r>
            <a:r>
              <a:rPr lang="en-US" sz="2400" spc="-30" dirty="0">
                <a:latin typeface="Arial"/>
                <a:cs typeface="Arial"/>
              </a:rPr>
              <a:t> </a:t>
            </a:r>
            <a:r>
              <a:rPr lang="en-US" sz="2400" spc="-10" dirty="0">
                <a:latin typeface="Arial"/>
                <a:cs typeface="Arial"/>
              </a:rPr>
              <a:t>considered</a:t>
            </a:r>
            <a:r>
              <a:rPr lang="en-US" sz="2400" spc="-30" dirty="0">
                <a:latin typeface="Arial"/>
                <a:cs typeface="Arial"/>
              </a:rPr>
              <a:t> </a:t>
            </a:r>
            <a:r>
              <a:rPr lang="en-US" sz="2400" dirty="0">
                <a:latin typeface="Arial"/>
                <a:cs typeface="Arial"/>
              </a:rPr>
              <a:t>to</a:t>
            </a:r>
            <a:r>
              <a:rPr lang="en-US" sz="2400" spc="-30" dirty="0">
                <a:latin typeface="Arial"/>
                <a:cs typeface="Arial"/>
              </a:rPr>
              <a:t> </a:t>
            </a:r>
            <a:r>
              <a:rPr lang="en-US" sz="2400" dirty="0">
                <a:latin typeface="Arial"/>
                <a:cs typeface="Arial"/>
              </a:rPr>
              <a:t>be</a:t>
            </a:r>
            <a:r>
              <a:rPr lang="en-US" sz="2400" spc="-30" dirty="0">
                <a:latin typeface="Arial"/>
                <a:cs typeface="Arial"/>
              </a:rPr>
              <a:t> </a:t>
            </a:r>
            <a:r>
              <a:rPr lang="en-US" sz="2400" dirty="0">
                <a:latin typeface="Arial"/>
                <a:cs typeface="Arial"/>
              </a:rPr>
              <a:t>in</a:t>
            </a:r>
            <a:r>
              <a:rPr lang="en-US" sz="2400" spc="-30" dirty="0">
                <a:latin typeface="Arial"/>
                <a:cs typeface="Arial"/>
              </a:rPr>
              <a:t> </a:t>
            </a:r>
            <a:r>
              <a:rPr lang="en-US" sz="2400" dirty="0">
                <a:latin typeface="Arial"/>
                <a:cs typeface="Arial"/>
              </a:rPr>
              <a:t>the</a:t>
            </a:r>
            <a:r>
              <a:rPr lang="en-US" sz="2400" spc="-30" dirty="0">
                <a:latin typeface="Arial"/>
                <a:cs typeface="Arial"/>
              </a:rPr>
              <a:t> </a:t>
            </a:r>
            <a:r>
              <a:rPr lang="en-US" sz="2400" dirty="0">
                <a:latin typeface="Arial"/>
                <a:cs typeface="Arial"/>
              </a:rPr>
              <a:t>set</a:t>
            </a:r>
            <a:r>
              <a:rPr lang="en-US" sz="2400" spc="-35" dirty="0">
                <a:latin typeface="Arial"/>
                <a:cs typeface="Arial"/>
              </a:rPr>
              <a:t> </a:t>
            </a:r>
            <a:r>
              <a:rPr lang="en-US" sz="2400" spc="-10" dirty="0">
                <a:latin typeface="Arial"/>
                <a:cs typeface="Arial"/>
              </a:rPr>
              <a:t>position</a:t>
            </a:r>
            <a:r>
              <a:rPr lang="en-US" sz="2400" spc="-25" dirty="0">
                <a:latin typeface="Arial"/>
                <a:cs typeface="Arial"/>
              </a:rPr>
              <a:t> </a:t>
            </a:r>
            <a:r>
              <a:rPr lang="en-US" sz="2400" spc="-10" dirty="0">
                <a:latin typeface="Arial"/>
                <a:cs typeface="Arial"/>
              </a:rPr>
              <a:t>when</a:t>
            </a:r>
            <a:r>
              <a:rPr lang="en-US" sz="2400" spc="-30" dirty="0">
                <a:latin typeface="Arial"/>
                <a:cs typeface="Arial"/>
              </a:rPr>
              <a:t> </a:t>
            </a:r>
            <a:r>
              <a:rPr lang="en-US" sz="2400" dirty="0">
                <a:latin typeface="Arial"/>
                <a:cs typeface="Arial"/>
              </a:rPr>
              <a:t>their</a:t>
            </a:r>
            <a:r>
              <a:rPr lang="en-US" sz="2400" spc="-30" dirty="0">
                <a:latin typeface="Arial"/>
                <a:cs typeface="Arial"/>
              </a:rPr>
              <a:t> </a:t>
            </a:r>
            <a:r>
              <a:rPr lang="en-US" sz="2400" dirty="0">
                <a:latin typeface="Arial"/>
                <a:cs typeface="Arial"/>
              </a:rPr>
              <a:t>pivot</a:t>
            </a:r>
            <a:r>
              <a:rPr lang="en-US" sz="2400" spc="-35" dirty="0">
                <a:latin typeface="Arial"/>
                <a:cs typeface="Arial"/>
              </a:rPr>
              <a:t> </a:t>
            </a:r>
            <a:r>
              <a:rPr lang="en-US" sz="2400" dirty="0">
                <a:latin typeface="Arial"/>
                <a:cs typeface="Arial"/>
              </a:rPr>
              <a:t>foot</a:t>
            </a:r>
            <a:r>
              <a:rPr lang="en-US" sz="2400" spc="-30" dirty="0">
                <a:latin typeface="Arial"/>
                <a:cs typeface="Arial"/>
              </a:rPr>
              <a:t> </a:t>
            </a:r>
            <a:r>
              <a:rPr lang="en-US" sz="2400" dirty="0">
                <a:latin typeface="Arial"/>
                <a:cs typeface="Arial"/>
              </a:rPr>
              <a:t>is</a:t>
            </a:r>
            <a:r>
              <a:rPr lang="en-US" sz="2400" spc="-30" dirty="0">
                <a:latin typeface="Arial"/>
                <a:cs typeface="Arial"/>
              </a:rPr>
              <a:t> </a:t>
            </a:r>
            <a:r>
              <a:rPr lang="en-US" sz="2400" dirty="0">
                <a:latin typeface="Arial"/>
                <a:cs typeface="Arial"/>
              </a:rPr>
              <a:t>in</a:t>
            </a:r>
            <a:r>
              <a:rPr lang="en-US" sz="2400" spc="-35" dirty="0">
                <a:latin typeface="Arial"/>
                <a:cs typeface="Arial"/>
              </a:rPr>
              <a:t> </a:t>
            </a:r>
            <a:r>
              <a:rPr lang="en-US" sz="2400" dirty="0">
                <a:latin typeface="Arial"/>
                <a:cs typeface="Arial"/>
              </a:rPr>
              <a:t>contact</a:t>
            </a:r>
            <a:r>
              <a:rPr lang="en-US" sz="2400" spc="-30" dirty="0">
                <a:latin typeface="Arial"/>
                <a:cs typeface="Arial"/>
              </a:rPr>
              <a:t> </a:t>
            </a:r>
            <a:r>
              <a:rPr lang="en-US" sz="2400" dirty="0">
                <a:latin typeface="Arial"/>
                <a:cs typeface="Arial"/>
              </a:rPr>
              <a:t>with</a:t>
            </a:r>
            <a:r>
              <a:rPr lang="en-US" sz="2400" spc="-25" dirty="0">
                <a:latin typeface="Arial"/>
                <a:cs typeface="Arial"/>
              </a:rPr>
              <a:t> </a:t>
            </a:r>
            <a:r>
              <a:rPr lang="en-US" sz="2400" dirty="0">
                <a:latin typeface="Arial"/>
                <a:cs typeface="Arial"/>
              </a:rPr>
              <a:t>or</a:t>
            </a:r>
            <a:r>
              <a:rPr lang="en-US" sz="2400" spc="-35" dirty="0">
                <a:latin typeface="Arial"/>
                <a:cs typeface="Arial"/>
              </a:rPr>
              <a:t> </a:t>
            </a:r>
            <a:r>
              <a:rPr lang="en-US" sz="2400" dirty="0">
                <a:latin typeface="Arial"/>
                <a:cs typeface="Arial"/>
              </a:rPr>
              <a:t>directly</a:t>
            </a:r>
            <a:r>
              <a:rPr lang="en-US" sz="2400" spc="-35" dirty="0">
                <a:latin typeface="Arial"/>
                <a:cs typeface="Arial"/>
              </a:rPr>
              <a:t> </a:t>
            </a:r>
            <a:r>
              <a:rPr lang="en-US" sz="2400" dirty="0">
                <a:latin typeface="Arial"/>
                <a:cs typeface="Arial"/>
              </a:rPr>
              <a:t>in</a:t>
            </a:r>
            <a:r>
              <a:rPr lang="en-US" sz="2400" spc="-25" dirty="0">
                <a:latin typeface="Arial"/>
                <a:cs typeface="Arial"/>
              </a:rPr>
              <a:t> </a:t>
            </a:r>
            <a:r>
              <a:rPr lang="en-US" sz="2400" dirty="0">
                <a:latin typeface="Arial"/>
                <a:cs typeface="Arial"/>
              </a:rPr>
              <a:t>front</a:t>
            </a:r>
            <a:r>
              <a:rPr lang="en-US" sz="2400" spc="-30" dirty="0">
                <a:latin typeface="Arial"/>
                <a:cs typeface="Arial"/>
              </a:rPr>
              <a:t> </a:t>
            </a:r>
            <a:r>
              <a:rPr lang="en-US" sz="2400" dirty="0">
                <a:latin typeface="Arial"/>
                <a:cs typeface="Arial"/>
              </a:rPr>
              <a:t>of</a:t>
            </a:r>
            <a:r>
              <a:rPr lang="en-US" sz="2400" spc="-30" dirty="0">
                <a:latin typeface="Arial"/>
                <a:cs typeface="Arial"/>
              </a:rPr>
              <a:t> </a:t>
            </a:r>
            <a:r>
              <a:rPr lang="en-US" sz="2400" dirty="0">
                <a:latin typeface="Arial"/>
                <a:cs typeface="Arial"/>
              </a:rPr>
              <a:t>and</a:t>
            </a:r>
            <a:r>
              <a:rPr lang="en-US" sz="2400" spc="-35" dirty="0">
                <a:latin typeface="Arial"/>
                <a:cs typeface="Arial"/>
              </a:rPr>
              <a:t> </a:t>
            </a:r>
            <a:r>
              <a:rPr lang="en-US" sz="2400" spc="-10" dirty="0">
                <a:latin typeface="Arial"/>
                <a:cs typeface="Arial"/>
              </a:rPr>
              <a:t>parallel</a:t>
            </a:r>
            <a:r>
              <a:rPr lang="en-US" sz="2400" spc="-25" dirty="0">
                <a:latin typeface="Arial"/>
                <a:cs typeface="Arial"/>
              </a:rPr>
              <a:t> </a:t>
            </a:r>
            <a:r>
              <a:rPr lang="en-US" sz="2400" dirty="0">
                <a:latin typeface="Arial"/>
                <a:cs typeface="Arial"/>
              </a:rPr>
              <a:t>to</a:t>
            </a:r>
            <a:r>
              <a:rPr lang="en-US" sz="2400" spc="-35" dirty="0">
                <a:latin typeface="Arial"/>
                <a:cs typeface="Arial"/>
              </a:rPr>
              <a:t> </a:t>
            </a:r>
            <a:r>
              <a:rPr lang="en-US" sz="2400" dirty="0">
                <a:latin typeface="Arial"/>
                <a:cs typeface="Arial"/>
              </a:rPr>
              <a:t>the</a:t>
            </a:r>
            <a:r>
              <a:rPr lang="en-US" sz="2400" spc="-30" dirty="0">
                <a:latin typeface="Arial"/>
                <a:cs typeface="Arial"/>
              </a:rPr>
              <a:t> </a:t>
            </a:r>
            <a:r>
              <a:rPr lang="en-US" sz="2400" dirty="0">
                <a:latin typeface="Arial"/>
                <a:cs typeface="Arial"/>
              </a:rPr>
              <a:t>pitcher’s</a:t>
            </a:r>
            <a:r>
              <a:rPr lang="en-US" sz="2400" spc="-30" dirty="0">
                <a:latin typeface="Arial"/>
                <a:cs typeface="Arial"/>
              </a:rPr>
              <a:t> </a:t>
            </a:r>
            <a:r>
              <a:rPr lang="en-US" sz="2400" spc="-10" dirty="0">
                <a:latin typeface="Arial"/>
                <a:cs typeface="Arial"/>
              </a:rPr>
              <a:t>plate</a:t>
            </a:r>
            <a:endParaRPr lang="en-US" sz="2400" dirty="0"/>
          </a:p>
        </p:txBody>
      </p:sp>
    </p:spTree>
    <p:extLst>
      <p:ext uri="{BB962C8B-B14F-4D97-AF65-F5344CB8AC3E}">
        <p14:creationId xmlns:p14="http://schemas.microsoft.com/office/powerpoint/2010/main" val="239071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99469" y="2679700"/>
            <a:ext cx="9829800" cy="7121144"/>
          </a:xfrm>
          <a:prstGeom prst="rect">
            <a:avLst/>
          </a:prstGeom>
        </p:spPr>
      </p:pic>
      <p:sp>
        <p:nvSpPr>
          <p:cNvPr id="5" name="TextBox 4">
            <a:extLst>
              <a:ext uri="{FF2B5EF4-FFF2-40B4-BE49-F238E27FC236}">
                <a16:creationId xmlns:a16="http://schemas.microsoft.com/office/drawing/2014/main" id="{58E77DD7-33D9-274B-DB80-4B215B085C99}"/>
              </a:ext>
            </a:extLst>
          </p:cNvPr>
          <p:cNvSpPr txBox="1"/>
          <p:nvPr/>
        </p:nvSpPr>
        <p:spPr>
          <a:xfrm>
            <a:off x="1489869" y="393700"/>
            <a:ext cx="11277600" cy="2028761"/>
          </a:xfrm>
          <a:prstGeom prst="rect">
            <a:avLst/>
          </a:prstGeom>
          <a:noFill/>
        </p:spPr>
        <p:txBody>
          <a:bodyPr wrap="square" rtlCol="0">
            <a:spAutoFit/>
          </a:bodyPr>
          <a:lstStyle/>
          <a:p>
            <a:pPr marL="12700" algn="just">
              <a:spcBef>
                <a:spcPts val="95"/>
              </a:spcBef>
            </a:pPr>
            <a:r>
              <a:rPr lang="en-US" sz="2000" b="1" spc="-10" dirty="0">
                <a:latin typeface="Arial"/>
                <a:cs typeface="Arial"/>
              </a:rPr>
              <a:t>6-1-</a:t>
            </a:r>
            <a:r>
              <a:rPr lang="en-US" sz="2000" b="1" dirty="0">
                <a:latin typeface="Arial"/>
                <a:cs typeface="Arial"/>
              </a:rPr>
              <a:t>1</a:t>
            </a:r>
            <a:r>
              <a:rPr lang="en-US" sz="2000" b="1" spc="-30" dirty="0">
                <a:latin typeface="Arial"/>
                <a:cs typeface="Arial"/>
              </a:rPr>
              <a:t> </a:t>
            </a:r>
            <a:r>
              <a:rPr lang="en-US" sz="2400" dirty="0">
                <a:latin typeface="Arial"/>
                <a:cs typeface="Arial"/>
              </a:rPr>
              <a:t>The</a:t>
            </a:r>
            <a:r>
              <a:rPr lang="en-US" sz="2400" spc="-35" dirty="0">
                <a:latin typeface="Arial"/>
                <a:cs typeface="Arial"/>
              </a:rPr>
              <a:t> </a:t>
            </a:r>
            <a:r>
              <a:rPr lang="en-US" sz="2400" dirty="0">
                <a:latin typeface="Arial"/>
                <a:cs typeface="Arial"/>
              </a:rPr>
              <a:t>pitcher</a:t>
            </a:r>
            <a:r>
              <a:rPr lang="en-US" sz="2400" spc="-30" dirty="0">
                <a:latin typeface="Arial"/>
                <a:cs typeface="Arial"/>
              </a:rPr>
              <a:t> </a:t>
            </a:r>
            <a:r>
              <a:rPr lang="en-US" sz="2400" spc="-10" dirty="0">
                <a:latin typeface="Arial"/>
                <a:cs typeface="Arial"/>
              </a:rPr>
              <a:t>shall</a:t>
            </a:r>
            <a:r>
              <a:rPr lang="en-US" sz="2400" spc="-30" dirty="0">
                <a:latin typeface="Arial"/>
                <a:cs typeface="Arial"/>
              </a:rPr>
              <a:t> </a:t>
            </a:r>
            <a:r>
              <a:rPr lang="en-US" sz="2400" dirty="0">
                <a:latin typeface="Arial"/>
                <a:cs typeface="Arial"/>
              </a:rPr>
              <a:t>take</a:t>
            </a:r>
            <a:r>
              <a:rPr lang="en-US" sz="2400" spc="-25" dirty="0">
                <a:latin typeface="Arial"/>
                <a:cs typeface="Arial"/>
              </a:rPr>
              <a:t> </a:t>
            </a:r>
            <a:r>
              <a:rPr lang="en-US" sz="2400" dirty="0">
                <a:latin typeface="Arial"/>
                <a:cs typeface="Arial"/>
              </a:rPr>
              <a:t>or</a:t>
            </a:r>
            <a:r>
              <a:rPr lang="en-US" sz="2400" spc="-35" dirty="0">
                <a:latin typeface="Arial"/>
                <a:cs typeface="Arial"/>
              </a:rPr>
              <a:t> </a:t>
            </a:r>
            <a:r>
              <a:rPr lang="en-US" sz="2400" spc="-10" dirty="0">
                <a:latin typeface="Arial"/>
                <a:cs typeface="Arial"/>
              </a:rPr>
              <a:t>simulate</a:t>
            </a:r>
            <a:r>
              <a:rPr lang="en-US" sz="2400" spc="-30" dirty="0">
                <a:latin typeface="Arial"/>
                <a:cs typeface="Arial"/>
              </a:rPr>
              <a:t> </a:t>
            </a:r>
            <a:r>
              <a:rPr lang="en-US" sz="2400" spc="-10" dirty="0">
                <a:latin typeface="Arial"/>
                <a:cs typeface="Arial"/>
              </a:rPr>
              <a:t>taking</a:t>
            </a:r>
            <a:r>
              <a:rPr lang="en-US" sz="2400" spc="-30" dirty="0">
                <a:latin typeface="Arial"/>
                <a:cs typeface="Arial"/>
              </a:rPr>
              <a:t> </a:t>
            </a:r>
            <a:r>
              <a:rPr lang="en-US" sz="2400" dirty="0">
                <a:latin typeface="Arial"/>
                <a:cs typeface="Arial"/>
              </a:rPr>
              <a:t>his</a:t>
            </a:r>
            <a:r>
              <a:rPr lang="en-US" sz="2400" spc="-30" dirty="0">
                <a:latin typeface="Arial"/>
                <a:cs typeface="Arial"/>
              </a:rPr>
              <a:t> </a:t>
            </a:r>
            <a:r>
              <a:rPr lang="en-US" sz="2400" dirty="0">
                <a:latin typeface="Arial"/>
                <a:cs typeface="Arial"/>
              </a:rPr>
              <a:t>sign</a:t>
            </a:r>
            <a:r>
              <a:rPr lang="en-US" sz="2400" spc="-25" dirty="0">
                <a:latin typeface="Arial"/>
                <a:cs typeface="Arial"/>
              </a:rPr>
              <a:t> </a:t>
            </a:r>
            <a:r>
              <a:rPr lang="en-US" sz="2400" dirty="0">
                <a:latin typeface="Arial"/>
                <a:cs typeface="Arial"/>
              </a:rPr>
              <a:t>from</a:t>
            </a:r>
            <a:r>
              <a:rPr lang="en-US" sz="2400" spc="-30" dirty="0">
                <a:latin typeface="Arial"/>
                <a:cs typeface="Arial"/>
              </a:rPr>
              <a:t> </a:t>
            </a:r>
            <a:r>
              <a:rPr lang="en-US" sz="2400" dirty="0">
                <a:latin typeface="Arial"/>
                <a:cs typeface="Arial"/>
              </a:rPr>
              <a:t>the</a:t>
            </a:r>
            <a:r>
              <a:rPr lang="en-US" sz="2400" spc="-35" dirty="0">
                <a:latin typeface="Arial"/>
                <a:cs typeface="Arial"/>
              </a:rPr>
              <a:t> </a:t>
            </a:r>
            <a:r>
              <a:rPr lang="en-US" sz="2400" dirty="0">
                <a:latin typeface="Arial"/>
                <a:cs typeface="Arial"/>
              </a:rPr>
              <a:t>catcher</a:t>
            </a:r>
            <a:r>
              <a:rPr lang="en-US" sz="2400" spc="-30" dirty="0">
                <a:latin typeface="Arial"/>
                <a:cs typeface="Arial"/>
              </a:rPr>
              <a:t> </a:t>
            </a:r>
            <a:r>
              <a:rPr lang="en-US" sz="2400" dirty="0">
                <a:latin typeface="Arial"/>
                <a:cs typeface="Arial"/>
              </a:rPr>
              <a:t>with</a:t>
            </a:r>
            <a:r>
              <a:rPr lang="en-US" sz="2400" spc="-25" dirty="0">
                <a:latin typeface="Arial"/>
                <a:cs typeface="Arial"/>
              </a:rPr>
              <a:t> </a:t>
            </a:r>
            <a:r>
              <a:rPr lang="en-US" sz="2400" dirty="0">
                <a:latin typeface="Arial"/>
                <a:cs typeface="Arial"/>
              </a:rPr>
              <a:t>his</a:t>
            </a:r>
            <a:r>
              <a:rPr lang="en-US" sz="2400" spc="-35" dirty="0">
                <a:latin typeface="Arial"/>
                <a:cs typeface="Arial"/>
              </a:rPr>
              <a:t> </a:t>
            </a:r>
            <a:r>
              <a:rPr lang="en-US" sz="2400" dirty="0">
                <a:latin typeface="Arial"/>
                <a:cs typeface="Arial"/>
              </a:rPr>
              <a:t>pivot</a:t>
            </a:r>
            <a:r>
              <a:rPr lang="en-US" sz="2400" spc="-35" dirty="0">
                <a:latin typeface="Arial"/>
                <a:cs typeface="Arial"/>
              </a:rPr>
              <a:t> </a:t>
            </a:r>
            <a:r>
              <a:rPr lang="en-US" sz="2400" dirty="0">
                <a:latin typeface="Arial"/>
                <a:cs typeface="Arial"/>
              </a:rPr>
              <a:t>foot</a:t>
            </a:r>
            <a:r>
              <a:rPr lang="en-US" sz="2400" spc="-35" dirty="0">
                <a:latin typeface="Arial"/>
                <a:cs typeface="Arial"/>
              </a:rPr>
              <a:t> </a:t>
            </a:r>
            <a:r>
              <a:rPr lang="en-US" sz="2400" dirty="0">
                <a:latin typeface="Arial"/>
                <a:cs typeface="Arial"/>
              </a:rPr>
              <a:t>in</a:t>
            </a:r>
            <a:r>
              <a:rPr lang="en-US" sz="2400" spc="-30" dirty="0">
                <a:latin typeface="Arial"/>
                <a:cs typeface="Arial"/>
              </a:rPr>
              <a:t> </a:t>
            </a:r>
            <a:r>
              <a:rPr lang="en-US" sz="2400" dirty="0">
                <a:latin typeface="Arial"/>
                <a:cs typeface="Arial"/>
              </a:rPr>
              <a:t>contact</a:t>
            </a:r>
            <a:r>
              <a:rPr lang="en-US" sz="2400" spc="-25" dirty="0">
                <a:latin typeface="Arial"/>
                <a:cs typeface="Arial"/>
              </a:rPr>
              <a:t> </a:t>
            </a:r>
            <a:r>
              <a:rPr lang="en-US" sz="2400" dirty="0">
                <a:latin typeface="Arial"/>
                <a:cs typeface="Arial"/>
              </a:rPr>
              <a:t>with</a:t>
            </a:r>
            <a:r>
              <a:rPr lang="en-US" sz="2400" spc="-30" dirty="0">
                <a:latin typeface="Arial"/>
                <a:cs typeface="Arial"/>
              </a:rPr>
              <a:t> </a:t>
            </a:r>
            <a:r>
              <a:rPr lang="en-US" sz="2400" dirty="0">
                <a:latin typeface="Arial"/>
                <a:cs typeface="Arial"/>
              </a:rPr>
              <a:t>the</a:t>
            </a:r>
            <a:r>
              <a:rPr lang="en-US" sz="2400" spc="-35" dirty="0">
                <a:latin typeface="Arial"/>
                <a:cs typeface="Arial"/>
              </a:rPr>
              <a:t> </a:t>
            </a:r>
            <a:r>
              <a:rPr lang="en-US" sz="2400" spc="-10" dirty="0">
                <a:latin typeface="Arial"/>
                <a:cs typeface="Arial"/>
              </a:rPr>
              <a:t>pitcher’s</a:t>
            </a:r>
            <a:r>
              <a:rPr lang="en-US" sz="2400" spc="-35" dirty="0">
                <a:latin typeface="Arial"/>
                <a:cs typeface="Arial"/>
              </a:rPr>
              <a:t> </a:t>
            </a:r>
            <a:r>
              <a:rPr lang="en-US" sz="2400" spc="-10" dirty="0">
                <a:latin typeface="Arial"/>
                <a:cs typeface="Arial"/>
              </a:rPr>
              <a:t>plate.</a:t>
            </a:r>
            <a:endParaRPr lang="en-US" sz="2400" dirty="0">
              <a:latin typeface="Arial"/>
              <a:cs typeface="Arial"/>
            </a:endParaRPr>
          </a:p>
          <a:p>
            <a:pPr marL="12700" marR="5080" algn="just">
              <a:spcBef>
                <a:spcPts val="710"/>
              </a:spcBef>
            </a:pPr>
            <a:r>
              <a:rPr lang="en-US" sz="2400" dirty="0">
                <a:latin typeface="Arial"/>
                <a:cs typeface="Arial"/>
              </a:rPr>
              <a:t>This</a:t>
            </a:r>
            <a:r>
              <a:rPr lang="en-US" sz="2400" spc="-30" dirty="0">
                <a:latin typeface="Arial"/>
                <a:cs typeface="Arial"/>
              </a:rPr>
              <a:t> </a:t>
            </a:r>
            <a:r>
              <a:rPr lang="en-US" sz="2400" spc="-10" dirty="0">
                <a:latin typeface="Arial"/>
                <a:cs typeface="Arial"/>
              </a:rPr>
              <a:t>change</a:t>
            </a:r>
            <a:r>
              <a:rPr lang="en-US" sz="2400" spc="-20" dirty="0">
                <a:latin typeface="Arial"/>
                <a:cs typeface="Arial"/>
              </a:rPr>
              <a:t> </a:t>
            </a:r>
            <a:r>
              <a:rPr lang="en-US" sz="2400" spc="-10" dirty="0">
                <a:latin typeface="Arial"/>
                <a:cs typeface="Arial"/>
              </a:rPr>
              <a:t>validates</a:t>
            </a:r>
            <a:r>
              <a:rPr lang="en-US" sz="2400" spc="-30" dirty="0">
                <a:latin typeface="Arial"/>
                <a:cs typeface="Arial"/>
              </a:rPr>
              <a:t> </a:t>
            </a:r>
            <a:r>
              <a:rPr lang="en-US" sz="2400" dirty="0">
                <a:latin typeface="Arial"/>
                <a:cs typeface="Arial"/>
              </a:rPr>
              <a:t>the</a:t>
            </a:r>
            <a:r>
              <a:rPr lang="en-US" sz="2400" spc="-20" dirty="0">
                <a:latin typeface="Arial"/>
                <a:cs typeface="Arial"/>
              </a:rPr>
              <a:t> </a:t>
            </a:r>
            <a:r>
              <a:rPr lang="en-US" sz="2400" dirty="0">
                <a:latin typeface="Arial"/>
                <a:cs typeface="Arial"/>
              </a:rPr>
              <a:t>pitcher</a:t>
            </a:r>
            <a:r>
              <a:rPr lang="en-US" sz="2400" spc="-20" dirty="0">
                <a:latin typeface="Arial"/>
                <a:cs typeface="Arial"/>
              </a:rPr>
              <a:t> </a:t>
            </a:r>
            <a:r>
              <a:rPr lang="en-US" sz="2400" spc="-10" dirty="0">
                <a:latin typeface="Arial"/>
                <a:cs typeface="Arial"/>
              </a:rPr>
              <a:t>taking</a:t>
            </a:r>
            <a:r>
              <a:rPr lang="en-US" sz="2400" spc="-25" dirty="0">
                <a:latin typeface="Arial"/>
                <a:cs typeface="Arial"/>
              </a:rPr>
              <a:t> </a:t>
            </a:r>
            <a:r>
              <a:rPr lang="en-US" sz="2400" dirty="0">
                <a:latin typeface="Arial"/>
                <a:cs typeface="Arial"/>
              </a:rPr>
              <a:t>the</a:t>
            </a:r>
            <a:r>
              <a:rPr lang="en-US" sz="2400" spc="-20" dirty="0">
                <a:latin typeface="Arial"/>
                <a:cs typeface="Arial"/>
              </a:rPr>
              <a:t> </a:t>
            </a:r>
            <a:r>
              <a:rPr lang="en-US" sz="2400" dirty="0">
                <a:latin typeface="Arial"/>
                <a:cs typeface="Arial"/>
              </a:rPr>
              <a:t>sign</a:t>
            </a:r>
            <a:r>
              <a:rPr lang="en-US" sz="2400" spc="-25" dirty="0">
                <a:latin typeface="Arial"/>
                <a:cs typeface="Arial"/>
              </a:rPr>
              <a:t> </a:t>
            </a:r>
            <a:r>
              <a:rPr lang="en-US" sz="2400" dirty="0">
                <a:latin typeface="Arial"/>
                <a:cs typeface="Arial"/>
              </a:rPr>
              <a:t>from</a:t>
            </a:r>
            <a:r>
              <a:rPr lang="en-US" sz="2400" spc="-20" dirty="0">
                <a:latin typeface="Arial"/>
                <a:cs typeface="Arial"/>
              </a:rPr>
              <a:t> </a:t>
            </a:r>
            <a:r>
              <a:rPr lang="en-US" sz="2400" dirty="0">
                <a:latin typeface="Arial"/>
                <a:cs typeface="Arial"/>
              </a:rPr>
              <a:t>the</a:t>
            </a:r>
            <a:r>
              <a:rPr lang="en-US" sz="2400" spc="-25" dirty="0">
                <a:latin typeface="Arial"/>
                <a:cs typeface="Arial"/>
              </a:rPr>
              <a:t> </a:t>
            </a:r>
            <a:r>
              <a:rPr lang="en-US" sz="2400" dirty="0">
                <a:latin typeface="Arial"/>
                <a:cs typeface="Arial"/>
              </a:rPr>
              <a:t>dugout/</a:t>
            </a:r>
            <a:r>
              <a:rPr lang="en-US" sz="2400" spc="-25" dirty="0">
                <a:latin typeface="Arial"/>
                <a:cs typeface="Arial"/>
              </a:rPr>
              <a:t> </a:t>
            </a:r>
            <a:r>
              <a:rPr lang="en-US" sz="2400" spc="-10" dirty="0">
                <a:latin typeface="Arial"/>
                <a:cs typeface="Arial"/>
              </a:rPr>
              <a:t>bench</a:t>
            </a:r>
            <a:r>
              <a:rPr lang="en-US" sz="2400" spc="-25" dirty="0">
                <a:latin typeface="Arial"/>
                <a:cs typeface="Arial"/>
              </a:rPr>
              <a:t> </a:t>
            </a:r>
            <a:r>
              <a:rPr lang="en-US" sz="2400" dirty="0">
                <a:latin typeface="Arial"/>
                <a:cs typeface="Arial"/>
              </a:rPr>
              <a:t>via</a:t>
            </a:r>
            <a:r>
              <a:rPr lang="en-US" sz="2400" spc="-25" dirty="0">
                <a:latin typeface="Arial"/>
                <a:cs typeface="Arial"/>
              </a:rPr>
              <a:t> </a:t>
            </a:r>
            <a:r>
              <a:rPr lang="en-US" sz="2400" dirty="0">
                <a:latin typeface="Arial"/>
                <a:cs typeface="Arial"/>
              </a:rPr>
              <a:t>“call”</a:t>
            </a:r>
            <a:r>
              <a:rPr lang="en-US" sz="2400" spc="-25" dirty="0">
                <a:latin typeface="Arial"/>
                <a:cs typeface="Arial"/>
              </a:rPr>
              <a:t> </a:t>
            </a:r>
            <a:r>
              <a:rPr lang="en-US" sz="2400" dirty="0">
                <a:latin typeface="Arial"/>
                <a:cs typeface="Arial"/>
              </a:rPr>
              <a:t>signs,</a:t>
            </a:r>
            <a:r>
              <a:rPr lang="en-US" sz="2400" spc="-20" dirty="0">
                <a:latin typeface="Arial"/>
                <a:cs typeface="Arial"/>
              </a:rPr>
              <a:t> </a:t>
            </a:r>
            <a:r>
              <a:rPr lang="en-US" sz="2400" spc="-10" dirty="0">
                <a:latin typeface="Arial"/>
                <a:cs typeface="Arial"/>
              </a:rPr>
              <a:t>numbers,</a:t>
            </a:r>
            <a:r>
              <a:rPr lang="en-US" sz="2400" spc="-30" dirty="0">
                <a:latin typeface="Arial"/>
                <a:cs typeface="Arial"/>
              </a:rPr>
              <a:t> </a:t>
            </a:r>
            <a:r>
              <a:rPr lang="en-US" sz="2400" dirty="0">
                <a:latin typeface="Arial"/>
                <a:cs typeface="Arial"/>
              </a:rPr>
              <a:t>colors,</a:t>
            </a:r>
            <a:r>
              <a:rPr lang="en-US" sz="2400" spc="-25" dirty="0">
                <a:latin typeface="Arial"/>
                <a:cs typeface="Arial"/>
              </a:rPr>
              <a:t> </a:t>
            </a:r>
            <a:r>
              <a:rPr lang="en-US" sz="2400" dirty="0">
                <a:latin typeface="Arial"/>
                <a:cs typeface="Arial"/>
              </a:rPr>
              <a:t>or</a:t>
            </a:r>
            <a:r>
              <a:rPr lang="en-US" sz="2400" spc="-30" dirty="0">
                <a:latin typeface="Arial"/>
                <a:cs typeface="Arial"/>
              </a:rPr>
              <a:t> </a:t>
            </a:r>
            <a:r>
              <a:rPr lang="en-US" sz="2400" dirty="0">
                <a:latin typeface="Arial"/>
                <a:cs typeface="Arial"/>
              </a:rPr>
              <a:t>an</a:t>
            </a:r>
            <a:r>
              <a:rPr lang="en-US" sz="2400" spc="-20" dirty="0">
                <a:latin typeface="Arial"/>
                <a:cs typeface="Arial"/>
              </a:rPr>
              <a:t> </a:t>
            </a:r>
            <a:r>
              <a:rPr lang="en-US" sz="2400" dirty="0">
                <a:latin typeface="Arial"/>
                <a:cs typeface="Arial"/>
              </a:rPr>
              <a:t>arm</a:t>
            </a:r>
            <a:r>
              <a:rPr lang="en-US" sz="2400" spc="-20" dirty="0">
                <a:latin typeface="Arial"/>
                <a:cs typeface="Arial"/>
              </a:rPr>
              <a:t> </a:t>
            </a:r>
            <a:r>
              <a:rPr lang="en-US" sz="2400" spc="-10" dirty="0">
                <a:latin typeface="Arial"/>
                <a:cs typeface="Arial"/>
              </a:rPr>
              <a:t>wristband/</a:t>
            </a:r>
            <a:r>
              <a:rPr lang="en-US" sz="2400" spc="-30" dirty="0">
                <a:latin typeface="Arial"/>
                <a:cs typeface="Arial"/>
              </a:rPr>
              <a:t> </a:t>
            </a:r>
            <a:r>
              <a:rPr lang="en-US" sz="2400" spc="-10" dirty="0">
                <a:latin typeface="Arial"/>
                <a:cs typeface="Arial"/>
              </a:rPr>
              <a:t>placard</a:t>
            </a:r>
            <a:r>
              <a:rPr lang="en-US" sz="2400" spc="-20" dirty="0">
                <a:latin typeface="Arial"/>
                <a:cs typeface="Arial"/>
              </a:rPr>
              <a:t> </a:t>
            </a:r>
            <a:r>
              <a:rPr lang="en-US" sz="2400" dirty="0">
                <a:latin typeface="Arial"/>
                <a:cs typeface="Arial"/>
              </a:rPr>
              <a:t>that</a:t>
            </a:r>
            <a:r>
              <a:rPr lang="en-US" sz="2400" spc="-30" dirty="0">
                <a:latin typeface="Arial"/>
                <a:cs typeface="Arial"/>
              </a:rPr>
              <a:t> </a:t>
            </a:r>
            <a:r>
              <a:rPr lang="en-US" sz="2400" dirty="0">
                <a:latin typeface="Arial"/>
                <a:cs typeface="Arial"/>
              </a:rPr>
              <a:t>contains</a:t>
            </a:r>
            <a:r>
              <a:rPr lang="en-US" sz="2400" spc="-20" dirty="0">
                <a:latin typeface="Arial"/>
                <a:cs typeface="Arial"/>
              </a:rPr>
              <a:t> </a:t>
            </a:r>
            <a:r>
              <a:rPr lang="en-US" sz="2400" spc="-10" dirty="0">
                <a:latin typeface="Arial"/>
                <a:cs typeface="Arial"/>
              </a:rPr>
              <a:t>printed</a:t>
            </a:r>
            <a:r>
              <a:rPr lang="en-US" sz="2400" spc="-20" dirty="0">
                <a:latin typeface="Arial"/>
                <a:cs typeface="Arial"/>
              </a:rPr>
              <a:t> </a:t>
            </a:r>
            <a:r>
              <a:rPr lang="en-US" sz="2400" dirty="0">
                <a:latin typeface="Arial"/>
                <a:cs typeface="Arial"/>
              </a:rPr>
              <a:t>cards</a:t>
            </a:r>
            <a:r>
              <a:rPr lang="en-US" sz="2400" spc="-25" dirty="0">
                <a:latin typeface="Arial"/>
                <a:cs typeface="Arial"/>
              </a:rPr>
              <a:t> </a:t>
            </a:r>
            <a:r>
              <a:rPr lang="en-US" sz="2400" spc="-10" dirty="0">
                <a:latin typeface="Arial"/>
                <a:cs typeface="Arial"/>
              </a:rPr>
              <a:t>where</a:t>
            </a:r>
            <a:r>
              <a:rPr lang="en-US" sz="2400" spc="-20" dirty="0">
                <a:latin typeface="Arial"/>
                <a:cs typeface="Arial"/>
              </a:rPr>
              <a:t> </a:t>
            </a:r>
            <a:r>
              <a:rPr lang="en-US" sz="2400" dirty="0">
                <a:latin typeface="Arial"/>
                <a:cs typeface="Arial"/>
              </a:rPr>
              <a:t>the</a:t>
            </a:r>
            <a:r>
              <a:rPr lang="en-US" sz="2400" spc="-30" dirty="0">
                <a:latin typeface="Arial"/>
                <a:cs typeface="Arial"/>
              </a:rPr>
              <a:t> </a:t>
            </a:r>
            <a:r>
              <a:rPr lang="en-US" sz="2400" spc="-10" dirty="0">
                <a:latin typeface="Arial"/>
                <a:cs typeface="Arial"/>
              </a:rPr>
              <a:t>defensive</a:t>
            </a:r>
            <a:r>
              <a:rPr lang="en-US" sz="2400" spc="-20" dirty="0">
                <a:latin typeface="Arial"/>
                <a:cs typeface="Arial"/>
              </a:rPr>
              <a:t> </a:t>
            </a:r>
            <a:r>
              <a:rPr lang="en-US" sz="2400" dirty="0">
                <a:latin typeface="Arial"/>
                <a:cs typeface="Arial"/>
              </a:rPr>
              <a:t>set</a:t>
            </a:r>
            <a:r>
              <a:rPr lang="en-US" sz="2400" spc="-25" dirty="0">
                <a:latin typeface="Arial"/>
                <a:cs typeface="Arial"/>
              </a:rPr>
              <a:t> up/</a:t>
            </a:r>
            <a:r>
              <a:rPr lang="en-US" sz="2400" spc="500" dirty="0">
                <a:latin typeface="Arial"/>
                <a:cs typeface="Arial"/>
              </a:rPr>
              <a:t> </a:t>
            </a:r>
            <a:r>
              <a:rPr lang="en-US" sz="2400" spc="-10" dirty="0">
                <a:latin typeface="Arial"/>
                <a:cs typeface="Arial"/>
              </a:rPr>
              <a:t>pitching repertoire</a:t>
            </a:r>
            <a:r>
              <a:rPr lang="en-US" sz="2400" spc="-5" dirty="0">
                <a:latin typeface="Arial"/>
                <a:cs typeface="Arial"/>
              </a:rPr>
              <a:t> </a:t>
            </a:r>
            <a:r>
              <a:rPr lang="en-US" sz="2400" dirty="0">
                <a:latin typeface="Arial"/>
                <a:cs typeface="Arial"/>
              </a:rPr>
              <a:t>is</a:t>
            </a:r>
            <a:r>
              <a:rPr lang="en-US" sz="2400" spc="-5" dirty="0">
                <a:latin typeface="Arial"/>
                <a:cs typeface="Arial"/>
              </a:rPr>
              <a:t> </a:t>
            </a:r>
            <a:r>
              <a:rPr lang="en-US" sz="2400" spc="-10" dirty="0">
                <a:latin typeface="Arial"/>
                <a:cs typeface="Arial"/>
              </a:rPr>
              <a:t>located.</a:t>
            </a:r>
            <a:endParaRPr lang="en-US" sz="2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9929" y="2908300"/>
            <a:ext cx="8610600" cy="7217029"/>
          </a:xfrm>
          <a:prstGeom prst="rect">
            <a:avLst/>
          </a:prstGeom>
        </p:spPr>
      </p:pic>
      <p:sp>
        <p:nvSpPr>
          <p:cNvPr id="7" name="TextBox 6">
            <a:extLst>
              <a:ext uri="{FF2B5EF4-FFF2-40B4-BE49-F238E27FC236}">
                <a16:creationId xmlns:a16="http://schemas.microsoft.com/office/drawing/2014/main" id="{EEA8C4BB-FF05-8249-1400-5FCA3098F088}"/>
              </a:ext>
            </a:extLst>
          </p:cNvPr>
          <p:cNvSpPr txBox="1"/>
          <p:nvPr/>
        </p:nvSpPr>
        <p:spPr>
          <a:xfrm>
            <a:off x="1795029" y="482613"/>
            <a:ext cx="11277240" cy="2062103"/>
          </a:xfrm>
          <a:prstGeom prst="rect">
            <a:avLst/>
          </a:prstGeom>
          <a:noFill/>
        </p:spPr>
        <p:txBody>
          <a:bodyPr wrap="square" rtlCol="0">
            <a:spAutoFit/>
          </a:bodyPr>
          <a:lstStyle/>
          <a:p>
            <a:pPr marL="12700" marR="5080">
              <a:spcBef>
                <a:spcPts val="180"/>
              </a:spcBef>
            </a:pPr>
            <a:r>
              <a:rPr lang="en-US" sz="3200" b="1" spc="-10" dirty="0">
                <a:latin typeface="Arial"/>
                <a:cs typeface="Arial"/>
              </a:rPr>
              <a:t>6-1-</a:t>
            </a:r>
            <a:r>
              <a:rPr lang="en-US" sz="3200" b="1" dirty="0">
                <a:latin typeface="Arial"/>
                <a:cs typeface="Arial"/>
              </a:rPr>
              <a:t>1</a:t>
            </a:r>
            <a:r>
              <a:rPr lang="en-US" sz="3200" b="1" spc="-30" dirty="0">
                <a:latin typeface="Arial"/>
                <a:cs typeface="Arial"/>
              </a:rPr>
              <a:t> </a:t>
            </a:r>
            <a:r>
              <a:rPr lang="en-US" sz="3200" dirty="0">
                <a:latin typeface="Arial"/>
                <a:cs typeface="Arial"/>
              </a:rPr>
              <a:t>The</a:t>
            </a:r>
            <a:r>
              <a:rPr lang="en-US" sz="3200" spc="-35" dirty="0">
                <a:latin typeface="Arial"/>
                <a:cs typeface="Arial"/>
              </a:rPr>
              <a:t> </a:t>
            </a:r>
            <a:r>
              <a:rPr lang="en-US" sz="3200" dirty="0">
                <a:latin typeface="Arial"/>
                <a:cs typeface="Arial"/>
              </a:rPr>
              <a:t>pitcher</a:t>
            </a:r>
            <a:r>
              <a:rPr lang="en-US" sz="3200" spc="-30" dirty="0">
                <a:latin typeface="Arial"/>
                <a:cs typeface="Arial"/>
              </a:rPr>
              <a:t> </a:t>
            </a:r>
            <a:r>
              <a:rPr lang="en-US" sz="3200" spc="-10" dirty="0">
                <a:latin typeface="Arial"/>
                <a:cs typeface="Arial"/>
              </a:rPr>
              <a:t>shown</a:t>
            </a:r>
            <a:r>
              <a:rPr lang="en-US" sz="3200" spc="-30" dirty="0">
                <a:latin typeface="Arial"/>
                <a:cs typeface="Arial"/>
              </a:rPr>
              <a:t> </a:t>
            </a:r>
            <a:r>
              <a:rPr lang="en-US" sz="3200" spc="-10" dirty="0">
                <a:latin typeface="Arial"/>
                <a:cs typeface="Arial"/>
              </a:rPr>
              <a:t>here</a:t>
            </a:r>
            <a:r>
              <a:rPr lang="en-US" sz="3200" spc="-35" dirty="0">
                <a:latin typeface="Arial"/>
                <a:cs typeface="Arial"/>
              </a:rPr>
              <a:t> </a:t>
            </a:r>
            <a:r>
              <a:rPr lang="en-US" sz="3200" dirty="0">
                <a:latin typeface="Arial"/>
                <a:cs typeface="Arial"/>
              </a:rPr>
              <a:t>is</a:t>
            </a:r>
            <a:r>
              <a:rPr lang="en-US" sz="3200" spc="-30" dirty="0">
                <a:latin typeface="Arial"/>
                <a:cs typeface="Arial"/>
              </a:rPr>
              <a:t> </a:t>
            </a:r>
            <a:r>
              <a:rPr lang="en-US" sz="3200" spc="-10" dirty="0">
                <a:latin typeface="Arial"/>
                <a:cs typeface="Arial"/>
              </a:rPr>
              <a:t>committing</a:t>
            </a:r>
            <a:r>
              <a:rPr lang="en-US" sz="3200" spc="-30" dirty="0">
                <a:latin typeface="Arial"/>
                <a:cs typeface="Arial"/>
              </a:rPr>
              <a:t> </a:t>
            </a:r>
            <a:r>
              <a:rPr lang="en-US" sz="3200" dirty="0">
                <a:latin typeface="Arial"/>
                <a:cs typeface="Arial"/>
              </a:rPr>
              <a:t>a</a:t>
            </a:r>
            <a:r>
              <a:rPr lang="en-US" sz="3200" spc="-35" dirty="0">
                <a:latin typeface="Arial"/>
                <a:cs typeface="Arial"/>
              </a:rPr>
              <a:t> </a:t>
            </a:r>
            <a:r>
              <a:rPr lang="en-US" sz="3200" spc="-10" dirty="0">
                <a:latin typeface="Arial"/>
                <a:cs typeface="Arial"/>
              </a:rPr>
              <a:t>violation</a:t>
            </a:r>
            <a:r>
              <a:rPr lang="en-US" sz="3200" spc="-30" dirty="0">
                <a:latin typeface="Arial"/>
                <a:cs typeface="Arial"/>
              </a:rPr>
              <a:t> </a:t>
            </a:r>
            <a:r>
              <a:rPr lang="en-US" sz="3200" dirty="0">
                <a:latin typeface="Arial"/>
                <a:cs typeface="Arial"/>
              </a:rPr>
              <a:t>by</a:t>
            </a:r>
            <a:r>
              <a:rPr lang="en-US" sz="3200" spc="-30" dirty="0">
                <a:latin typeface="Arial"/>
                <a:cs typeface="Arial"/>
              </a:rPr>
              <a:t> </a:t>
            </a:r>
            <a:r>
              <a:rPr lang="en-US" sz="3200" spc="-10" dirty="0">
                <a:latin typeface="Arial"/>
                <a:cs typeface="Arial"/>
              </a:rPr>
              <a:t>taking</a:t>
            </a:r>
            <a:r>
              <a:rPr lang="en-US" sz="3200" spc="-30" dirty="0">
                <a:latin typeface="Arial"/>
                <a:cs typeface="Arial"/>
              </a:rPr>
              <a:t> </a:t>
            </a:r>
            <a:r>
              <a:rPr lang="en-US" sz="3200" dirty="0">
                <a:latin typeface="Arial"/>
                <a:cs typeface="Arial"/>
              </a:rPr>
              <a:t>his</a:t>
            </a:r>
            <a:r>
              <a:rPr lang="en-US" sz="3200" spc="-35" dirty="0">
                <a:latin typeface="Arial"/>
                <a:cs typeface="Arial"/>
              </a:rPr>
              <a:t> </a:t>
            </a:r>
            <a:r>
              <a:rPr lang="en-US" sz="3200" dirty="0">
                <a:latin typeface="Arial"/>
                <a:cs typeface="Arial"/>
              </a:rPr>
              <a:t>signs</a:t>
            </a:r>
            <a:r>
              <a:rPr lang="en-US" sz="3200" spc="-30" dirty="0">
                <a:latin typeface="Arial"/>
                <a:cs typeface="Arial"/>
              </a:rPr>
              <a:t> </a:t>
            </a:r>
            <a:r>
              <a:rPr lang="en-US" sz="3200" dirty="0">
                <a:latin typeface="Arial"/>
                <a:cs typeface="Arial"/>
              </a:rPr>
              <a:t>from</a:t>
            </a:r>
            <a:r>
              <a:rPr lang="en-US" sz="3200" spc="-30" dirty="0">
                <a:latin typeface="Arial"/>
                <a:cs typeface="Arial"/>
              </a:rPr>
              <a:t> </a:t>
            </a:r>
            <a:r>
              <a:rPr lang="en-US" sz="3200" dirty="0">
                <a:latin typeface="Arial"/>
                <a:cs typeface="Arial"/>
              </a:rPr>
              <a:t>in</a:t>
            </a:r>
            <a:r>
              <a:rPr lang="en-US" sz="3200" spc="-30" dirty="0">
                <a:latin typeface="Arial"/>
                <a:cs typeface="Arial"/>
              </a:rPr>
              <a:t> </a:t>
            </a:r>
            <a:r>
              <a:rPr lang="en-US" sz="3200" dirty="0">
                <a:latin typeface="Arial"/>
                <a:cs typeface="Arial"/>
              </a:rPr>
              <a:t>front</a:t>
            </a:r>
            <a:r>
              <a:rPr lang="en-US" sz="3200" spc="-35" dirty="0">
                <a:latin typeface="Arial"/>
                <a:cs typeface="Arial"/>
              </a:rPr>
              <a:t> </a:t>
            </a:r>
            <a:r>
              <a:rPr lang="en-US" sz="3200" dirty="0">
                <a:latin typeface="Arial"/>
                <a:cs typeface="Arial"/>
              </a:rPr>
              <a:t>of</a:t>
            </a:r>
            <a:r>
              <a:rPr lang="en-US" sz="3200" spc="-30" dirty="0">
                <a:latin typeface="Arial"/>
                <a:cs typeface="Arial"/>
              </a:rPr>
              <a:t> </a:t>
            </a:r>
            <a:r>
              <a:rPr lang="en-US" sz="3200" dirty="0">
                <a:latin typeface="Arial"/>
                <a:cs typeface="Arial"/>
              </a:rPr>
              <a:t>the</a:t>
            </a:r>
            <a:r>
              <a:rPr lang="en-US" sz="3200" spc="-30" dirty="0">
                <a:latin typeface="Arial"/>
                <a:cs typeface="Arial"/>
              </a:rPr>
              <a:t> </a:t>
            </a:r>
            <a:r>
              <a:rPr lang="en-US" sz="3200" dirty="0">
                <a:latin typeface="Arial"/>
                <a:cs typeface="Arial"/>
              </a:rPr>
              <a:t>rubber.</a:t>
            </a:r>
            <a:r>
              <a:rPr lang="en-US" sz="3200" spc="-35" dirty="0">
                <a:latin typeface="Arial"/>
                <a:cs typeface="Arial"/>
              </a:rPr>
              <a:t> </a:t>
            </a:r>
            <a:r>
              <a:rPr lang="en-US" sz="3200" dirty="0">
                <a:latin typeface="Arial"/>
                <a:cs typeface="Arial"/>
              </a:rPr>
              <a:t>Pitchers</a:t>
            </a:r>
            <a:r>
              <a:rPr lang="en-US" sz="3200" spc="-25" dirty="0">
                <a:latin typeface="Arial"/>
                <a:cs typeface="Arial"/>
              </a:rPr>
              <a:t> </a:t>
            </a:r>
            <a:r>
              <a:rPr lang="en-US" sz="3200" dirty="0">
                <a:latin typeface="Arial"/>
                <a:cs typeface="Arial"/>
              </a:rPr>
              <a:t>are</a:t>
            </a:r>
            <a:r>
              <a:rPr lang="en-US" sz="3200" spc="-35" dirty="0">
                <a:latin typeface="Arial"/>
                <a:cs typeface="Arial"/>
              </a:rPr>
              <a:t> </a:t>
            </a:r>
            <a:r>
              <a:rPr lang="en-US" sz="3200" spc="-10" dirty="0">
                <a:latin typeface="Arial"/>
                <a:cs typeface="Arial"/>
              </a:rPr>
              <a:t>required</a:t>
            </a:r>
            <a:r>
              <a:rPr lang="en-US" sz="3200" spc="-30" dirty="0">
                <a:latin typeface="Arial"/>
                <a:cs typeface="Arial"/>
              </a:rPr>
              <a:t> </a:t>
            </a:r>
            <a:r>
              <a:rPr lang="en-US" sz="3200" dirty="0">
                <a:latin typeface="Arial"/>
                <a:cs typeface="Arial"/>
              </a:rPr>
              <a:t>to</a:t>
            </a:r>
            <a:r>
              <a:rPr lang="en-US" sz="3200" spc="-30" dirty="0">
                <a:latin typeface="Arial"/>
                <a:cs typeface="Arial"/>
              </a:rPr>
              <a:t> </a:t>
            </a:r>
            <a:r>
              <a:rPr lang="en-US" sz="3200" dirty="0">
                <a:latin typeface="Arial"/>
                <a:cs typeface="Arial"/>
              </a:rPr>
              <a:t>take</a:t>
            </a:r>
            <a:r>
              <a:rPr lang="en-US" sz="3200" spc="-30" dirty="0">
                <a:latin typeface="Arial"/>
                <a:cs typeface="Arial"/>
              </a:rPr>
              <a:t> </a:t>
            </a:r>
            <a:r>
              <a:rPr lang="en-US" sz="3200" dirty="0">
                <a:latin typeface="Arial"/>
                <a:cs typeface="Arial"/>
              </a:rPr>
              <a:t>their</a:t>
            </a:r>
            <a:r>
              <a:rPr lang="en-US" sz="3200" spc="-30" dirty="0">
                <a:latin typeface="Arial"/>
                <a:cs typeface="Arial"/>
              </a:rPr>
              <a:t> </a:t>
            </a:r>
            <a:r>
              <a:rPr lang="en-US" sz="3200" dirty="0">
                <a:latin typeface="Arial"/>
                <a:cs typeface="Arial"/>
              </a:rPr>
              <a:t>signs</a:t>
            </a:r>
            <a:r>
              <a:rPr lang="en-US" sz="3200" spc="-30" dirty="0">
                <a:latin typeface="Arial"/>
                <a:cs typeface="Arial"/>
              </a:rPr>
              <a:t> </a:t>
            </a:r>
            <a:r>
              <a:rPr lang="en-US" sz="3200" dirty="0">
                <a:latin typeface="Arial"/>
                <a:cs typeface="Arial"/>
              </a:rPr>
              <a:t>from</a:t>
            </a:r>
            <a:r>
              <a:rPr lang="en-US" sz="3200" spc="-35" dirty="0">
                <a:latin typeface="Arial"/>
                <a:cs typeface="Arial"/>
              </a:rPr>
              <a:t> </a:t>
            </a:r>
            <a:r>
              <a:rPr lang="en-US" sz="3200" dirty="0">
                <a:latin typeface="Arial"/>
                <a:cs typeface="Arial"/>
              </a:rPr>
              <a:t>the</a:t>
            </a:r>
            <a:r>
              <a:rPr lang="en-US" sz="3200" spc="-30" dirty="0">
                <a:latin typeface="Arial"/>
                <a:cs typeface="Arial"/>
              </a:rPr>
              <a:t> </a:t>
            </a:r>
            <a:r>
              <a:rPr lang="en-US" sz="3200" dirty="0">
                <a:latin typeface="Arial"/>
                <a:cs typeface="Arial"/>
              </a:rPr>
              <a:t>catcher</a:t>
            </a:r>
            <a:r>
              <a:rPr lang="en-US" sz="3200" spc="-30" dirty="0">
                <a:latin typeface="Arial"/>
                <a:cs typeface="Arial"/>
              </a:rPr>
              <a:t> </a:t>
            </a:r>
            <a:r>
              <a:rPr lang="en-US" sz="3200" dirty="0">
                <a:latin typeface="Arial"/>
                <a:cs typeface="Arial"/>
              </a:rPr>
              <a:t>with</a:t>
            </a:r>
            <a:r>
              <a:rPr lang="en-US" sz="3200" spc="-30" dirty="0">
                <a:latin typeface="Arial"/>
                <a:cs typeface="Arial"/>
              </a:rPr>
              <a:t> </a:t>
            </a:r>
            <a:r>
              <a:rPr lang="en-US" sz="3200" dirty="0">
                <a:latin typeface="Arial"/>
                <a:cs typeface="Arial"/>
              </a:rPr>
              <a:t>his</a:t>
            </a:r>
            <a:r>
              <a:rPr lang="en-US" sz="3200" spc="-30" dirty="0">
                <a:latin typeface="Arial"/>
                <a:cs typeface="Arial"/>
              </a:rPr>
              <a:t> </a:t>
            </a:r>
            <a:r>
              <a:rPr lang="en-US" sz="3200" dirty="0">
                <a:latin typeface="Arial"/>
                <a:cs typeface="Arial"/>
              </a:rPr>
              <a:t>pivot</a:t>
            </a:r>
            <a:r>
              <a:rPr lang="en-US" sz="3200" spc="-35" dirty="0">
                <a:latin typeface="Arial"/>
                <a:cs typeface="Arial"/>
              </a:rPr>
              <a:t> </a:t>
            </a:r>
            <a:r>
              <a:rPr lang="en-US" sz="3200" dirty="0">
                <a:latin typeface="Arial"/>
                <a:cs typeface="Arial"/>
              </a:rPr>
              <a:t>foot</a:t>
            </a:r>
            <a:r>
              <a:rPr lang="en-US" sz="3200" spc="-35" dirty="0">
                <a:latin typeface="Arial"/>
                <a:cs typeface="Arial"/>
              </a:rPr>
              <a:t> </a:t>
            </a:r>
            <a:r>
              <a:rPr lang="en-US" sz="3200" dirty="0">
                <a:latin typeface="Arial"/>
                <a:cs typeface="Arial"/>
              </a:rPr>
              <a:t>in</a:t>
            </a:r>
            <a:r>
              <a:rPr lang="en-US" sz="3200" spc="-30" dirty="0">
                <a:latin typeface="Arial"/>
                <a:cs typeface="Arial"/>
              </a:rPr>
              <a:t> </a:t>
            </a:r>
            <a:r>
              <a:rPr lang="en-US" sz="3200" dirty="0">
                <a:latin typeface="Arial"/>
                <a:cs typeface="Arial"/>
              </a:rPr>
              <a:t>contact</a:t>
            </a:r>
            <a:r>
              <a:rPr lang="en-US" sz="3200" spc="-35" dirty="0">
                <a:latin typeface="Arial"/>
                <a:cs typeface="Arial"/>
              </a:rPr>
              <a:t> </a:t>
            </a:r>
            <a:r>
              <a:rPr lang="en-US" sz="3200" spc="-20" dirty="0">
                <a:latin typeface="Arial"/>
                <a:cs typeface="Arial"/>
              </a:rPr>
              <a:t>with</a:t>
            </a:r>
            <a:r>
              <a:rPr lang="en-US" sz="3200" spc="500" dirty="0">
                <a:latin typeface="Arial"/>
                <a:cs typeface="Arial"/>
              </a:rPr>
              <a:t> </a:t>
            </a:r>
            <a:r>
              <a:rPr lang="en-US" sz="3200" dirty="0">
                <a:latin typeface="Arial"/>
                <a:cs typeface="Arial"/>
              </a:rPr>
              <a:t>the</a:t>
            </a:r>
            <a:r>
              <a:rPr lang="en-US" sz="3200" spc="-50" dirty="0">
                <a:latin typeface="Arial"/>
                <a:cs typeface="Arial"/>
              </a:rPr>
              <a:t> </a:t>
            </a:r>
            <a:r>
              <a:rPr lang="en-US" sz="3200" dirty="0">
                <a:latin typeface="Arial"/>
                <a:cs typeface="Arial"/>
              </a:rPr>
              <a:t>pitcher’s</a:t>
            </a:r>
            <a:r>
              <a:rPr lang="en-US" sz="3200" spc="-45" dirty="0">
                <a:latin typeface="Arial"/>
                <a:cs typeface="Arial"/>
              </a:rPr>
              <a:t> </a:t>
            </a:r>
            <a:r>
              <a:rPr lang="en-US" sz="3200" spc="-10" dirty="0">
                <a:latin typeface="Arial"/>
                <a:cs typeface="Arial"/>
              </a:rPr>
              <a:t>plate</a:t>
            </a:r>
            <a:r>
              <a:rPr lang="en-US" sz="3200" spc="-10">
                <a:latin typeface="Arial"/>
                <a:cs typeface="Arial"/>
              </a:rPr>
              <a:t>. </a:t>
            </a:r>
            <a:endParaRPr lang="en-US" sz="800" dirty="0">
              <a:highlight>
                <a:srgbClr val="FFFF00"/>
              </a:highlight>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25BE6113-D3DF-FEFD-AC13-E6ECAF2DCF7C}"/>
              </a:ext>
            </a:extLst>
          </p:cNvPr>
          <p:cNvPicPr/>
          <p:nvPr/>
        </p:nvPicPr>
        <p:blipFill>
          <a:blip r:embed="rId2" cstate="print"/>
          <a:stretch>
            <a:fillRect/>
          </a:stretch>
        </p:blipFill>
        <p:spPr>
          <a:xfrm>
            <a:off x="2556670" y="1781639"/>
            <a:ext cx="9372600" cy="3220560"/>
          </a:xfrm>
          <a:prstGeom prst="rect">
            <a:avLst/>
          </a:prstGeom>
        </p:spPr>
      </p:pic>
      <p:sp>
        <p:nvSpPr>
          <p:cNvPr id="3" name="object 5">
            <a:extLst>
              <a:ext uri="{FF2B5EF4-FFF2-40B4-BE49-F238E27FC236}">
                <a16:creationId xmlns:a16="http://schemas.microsoft.com/office/drawing/2014/main" id="{63118421-DCC7-041A-DE79-B9D3588EE3D6}"/>
              </a:ext>
            </a:extLst>
          </p:cNvPr>
          <p:cNvSpPr txBox="1"/>
          <p:nvPr/>
        </p:nvSpPr>
        <p:spPr>
          <a:xfrm>
            <a:off x="3717469" y="447135"/>
            <a:ext cx="6822399" cy="1120178"/>
          </a:xfrm>
          <a:prstGeom prst="rect">
            <a:avLst/>
          </a:prstGeom>
        </p:spPr>
        <p:txBody>
          <a:bodyPr vert="horz" wrap="square" lIns="0" tIns="12065" rIns="0" bIns="0" rtlCol="0">
            <a:spAutoFit/>
          </a:bodyPr>
          <a:lstStyle/>
          <a:p>
            <a:pPr marL="12700" algn="just">
              <a:spcBef>
                <a:spcPts val="95"/>
              </a:spcBef>
            </a:pPr>
            <a:r>
              <a:rPr sz="2400" b="1" spc="-10" dirty="0">
                <a:latin typeface="Arial"/>
                <a:cs typeface="Arial"/>
              </a:rPr>
              <a:t>6-1-</a:t>
            </a:r>
            <a:r>
              <a:rPr sz="2400" b="1" dirty="0">
                <a:latin typeface="Arial"/>
                <a:cs typeface="Arial"/>
              </a:rPr>
              <a:t>1</a:t>
            </a:r>
            <a:r>
              <a:rPr sz="2400" b="1" spc="-25" dirty="0">
                <a:latin typeface="Arial"/>
                <a:cs typeface="Arial"/>
              </a:rPr>
              <a:t> </a:t>
            </a:r>
            <a:r>
              <a:rPr sz="2400" spc="-10" dirty="0">
                <a:latin typeface="Arial"/>
                <a:cs typeface="Arial"/>
              </a:rPr>
              <a:t>Turning</a:t>
            </a:r>
            <a:r>
              <a:rPr sz="2400" spc="-25"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shoulders</a:t>
            </a:r>
            <a:r>
              <a:rPr sz="2400" spc="-2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check</a:t>
            </a:r>
            <a:r>
              <a:rPr sz="2400" spc="-25" dirty="0">
                <a:latin typeface="Arial"/>
                <a:cs typeface="Arial"/>
              </a:rPr>
              <a:t> </a:t>
            </a:r>
            <a:r>
              <a:rPr sz="2400" dirty="0">
                <a:latin typeface="Arial"/>
                <a:cs typeface="Arial"/>
              </a:rPr>
              <a:t>runners</a:t>
            </a:r>
            <a:r>
              <a:rPr sz="2400" spc="-25" dirty="0">
                <a:latin typeface="Arial"/>
                <a:cs typeface="Arial"/>
              </a:rPr>
              <a:t> </a:t>
            </a:r>
            <a:r>
              <a:rPr sz="2400" spc="-10" dirty="0">
                <a:latin typeface="Arial"/>
                <a:cs typeface="Arial"/>
              </a:rPr>
              <a:t>while</a:t>
            </a:r>
            <a:r>
              <a:rPr sz="2400" spc="-30"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contact</a:t>
            </a:r>
            <a:r>
              <a:rPr sz="2400" spc="-30" dirty="0">
                <a:latin typeface="Arial"/>
                <a:cs typeface="Arial"/>
              </a:rPr>
              <a:t> </a:t>
            </a:r>
            <a:r>
              <a:rPr sz="2400" dirty="0">
                <a:latin typeface="Arial"/>
                <a:cs typeface="Arial"/>
              </a:rPr>
              <a:t>with</a:t>
            </a:r>
            <a:r>
              <a:rPr sz="2400" spc="-2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pitcher’s</a:t>
            </a:r>
            <a:r>
              <a:rPr sz="2400" spc="-25" dirty="0">
                <a:latin typeface="Arial"/>
                <a:cs typeface="Arial"/>
              </a:rPr>
              <a:t> </a:t>
            </a:r>
            <a:r>
              <a:rPr sz="2400" spc="-10" dirty="0">
                <a:latin typeface="Arial"/>
                <a:cs typeface="Arial"/>
              </a:rPr>
              <a:t>plate</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the</a:t>
            </a:r>
            <a:r>
              <a:rPr sz="2400" spc="-30" dirty="0">
                <a:latin typeface="Arial"/>
                <a:cs typeface="Arial"/>
              </a:rPr>
              <a:t> </a:t>
            </a:r>
            <a:r>
              <a:rPr sz="2400" dirty="0">
                <a:latin typeface="Arial"/>
                <a:cs typeface="Arial"/>
              </a:rPr>
              <a:t>set</a:t>
            </a:r>
            <a:r>
              <a:rPr sz="2400" spc="-25" dirty="0">
                <a:latin typeface="Arial"/>
                <a:cs typeface="Arial"/>
              </a:rPr>
              <a:t> </a:t>
            </a:r>
            <a:r>
              <a:rPr sz="2400" spc="-10" dirty="0">
                <a:latin typeface="Arial"/>
                <a:cs typeface="Arial"/>
              </a:rPr>
              <a:t>position</a:t>
            </a:r>
            <a:r>
              <a:rPr sz="2400" spc="-25" dirty="0">
                <a:latin typeface="Arial"/>
                <a:cs typeface="Arial"/>
              </a:rPr>
              <a:t> </a:t>
            </a:r>
            <a:r>
              <a:rPr sz="2400" dirty="0">
                <a:latin typeface="Arial"/>
                <a:cs typeface="Arial"/>
              </a:rPr>
              <a:t>is</a:t>
            </a:r>
            <a:r>
              <a:rPr sz="2400" spc="-25" dirty="0">
                <a:latin typeface="Arial"/>
                <a:cs typeface="Arial"/>
              </a:rPr>
              <a:t> </a:t>
            </a:r>
            <a:r>
              <a:rPr sz="2400" spc="-10" dirty="0">
                <a:latin typeface="Arial"/>
                <a:cs typeface="Arial"/>
              </a:rPr>
              <a:t>legal</a:t>
            </a:r>
            <a:r>
              <a:rPr sz="700" spc="-10" dirty="0">
                <a:latin typeface="Arial"/>
                <a:cs typeface="Arial"/>
              </a:rPr>
              <a:t>.</a:t>
            </a:r>
            <a:endParaRPr sz="700" dirty="0">
              <a:latin typeface="Arial"/>
              <a:cs typeface="Arial"/>
            </a:endParaRPr>
          </a:p>
        </p:txBody>
      </p:sp>
      <p:pic>
        <p:nvPicPr>
          <p:cNvPr id="5" name="object 2">
            <a:extLst>
              <a:ext uri="{FF2B5EF4-FFF2-40B4-BE49-F238E27FC236}">
                <a16:creationId xmlns:a16="http://schemas.microsoft.com/office/drawing/2014/main" id="{01C494E3-1147-8D45-F406-B5AC5D8B4B6D}"/>
              </a:ext>
            </a:extLst>
          </p:cNvPr>
          <p:cNvPicPr/>
          <p:nvPr/>
        </p:nvPicPr>
        <p:blipFill>
          <a:blip r:embed="rId3" cstate="print"/>
          <a:stretch>
            <a:fillRect/>
          </a:stretch>
        </p:blipFill>
        <p:spPr>
          <a:xfrm>
            <a:off x="2556670" y="6413500"/>
            <a:ext cx="9525000" cy="3733800"/>
          </a:xfrm>
          <a:prstGeom prst="rect">
            <a:avLst/>
          </a:prstGeom>
        </p:spPr>
      </p:pic>
      <p:sp>
        <p:nvSpPr>
          <p:cNvPr id="6" name="object 3">
            <a:extLst>
              <a:ext uri="{FF2B5EF4-FFF2-40B4-BE49-F238E27FC236}">
                <a16:creationId xmlns:a16="http://schemas.microsoft.com/office/drawing/2014/main" id="{96CD48C9-2DAB-3F1B-55FA-7D3AFDDB17F5}"/>
              </a:ext>
            </a:extLst>
          </p:cNvPr>
          <p:cNvSpPr txBox="1"/>
          <p:nvPr/>
        </p:nvSpPr>
        <p:spPr>
          <a:xfrm>
            <a:off x="3717469" y="5448327"/>
            <a:ext cx="6916400" cy="750847"/>
          </a:xfrm>
          <a:prstGeom prst="rect">
            <a:avLst/>
          </a:prstGeom>
        </p:spPr>
        <p:txBody>
          <a:bodyPr vert="horz" wrap="square" lIns="0" tIns="12065" rIns="0" bIns="0" rtlCol="0">
            <a:spAutoFit/>
          </a:bodyPr>
          <a:lstStyle/>
          <a:p>
            <a:pPr marL="12700">
              <a:spcBef>
                <a:spcPts val="95"/>
              </a:spcBef>
            </a:pPr>
            <a:r>
              <a:rPr sz="2400" b="1" spc="-10" dirty="0">
                <a:latin typeface="Arial"/>
                <a:cs typeface="Arial"/>
              </a:rPr>
              <a:t>6-1-</a:t>
            </a:r>
            <a:r>
              <a:rPr sz="2400" b="1" dirty="0">
                <a:latin typeface="Arial"/>
                <a:cs typeface="Arial"/>
              </a:rPr>
              <a:t>1</a:t>
            </a:r>
            <a:r>
              <a:rPr sz="2400" b="1" spc="-25" dirty="0">
                <a:latin typeface="Arial"/>
                <a:cs typeface="Arial"/>
              </a:rPr>
              <a:t> </a:t>
            </a:r>
            <a:r>
              <a:rPr sz="2400" spc="-10" dirty="0">
                <a:latin typeface="Arial"/>
                <a:cs typeface="Arial"/>
              </a:rPr>
              <a:t>Turning</a:t>
            </a:r>
            <a:r>
              <a:rPr sz="2400" spc="-20"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shoulders</a:t>
            </a:r>
            <a:r>
              <a:rPr sz="2400" spc="-20" dirty="0">
                <a:latin typeface="Arial"/>
                <a:cs typeface="Arial"/>
              </a:rPr>
              <a:t> </a:t>
            </a:r>
            <a:r>
              <a:rPr sz="2400" dirty="0">
                <a:latin typeface="Arial"/>
                <a:cs typeface="Arial"/>
              </a:rPr>
              <a:t>after</a:t>
            </a:r>
            <a:r>
              <a:rPr sz="2400" spc="-20" dirty="0">
                <a:latin typeface="Arial"/>
                <a:cs typeface="Arial"/>
              </a:rPr>
              <a:t> </a:t>
            </a:r>
            <a:r>
              <a:rPr sz="2400" spc="-10" dirty="0">
                <a:latin typeface="Arial"/>
                <a:cs typeface="Arial"/>
              </a:rPr>
              <a:t>bringing</a:t>
            </a:r>
            <a:r>
              <a:rPr sz="2400" spc="-2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hands</a:t>
            </a:r>
            <a:r>
              <a:rPr sz="2400" spc="-25" dirty="0">
                <a:latin typeface="Arial"/>
                <a:cs typeface="Arial"/>
              </a:rPr>
              <a:t> </a:t>
            </a:r>
            <a:r>
              <a:rPr sz="2400" dirty="0">
                <a:latin typeface="Arial"/>
                <a:cs typeface="Arial"/>
              </a:rPr>
              <a:t>together</a:t>
            </a:r>
            <a:r>
              <a:rPr sz="2400" spc="-20" dirty="0">
                <a:latin typeface="Arial"/>
                <a:cs typeface="Arial"/>
              </a:rPr>
              <a:t> </a:t>
            </a:r>
            <a:r>
              <a:rPr sz="2400" spc="-10" dirty="0">
                <a:latin typeface="Arial"/>
                <a:cs typeface="Arial"/>
              </a:rPr>
              <a:t>during</a:t>
            </a:r>
            <a:r>
              <a:rPr sz="2400" spc="-20" dirty="0">
                <a:latin typeface="Arial"/>
                <a:cs typeface="Arial"/>
              </a:rPr>
              <a:t> </a:t>
            </a:r>
            <a:r>
              <a:rPr sz="2400" dirty="0">
                <a:latin typeface="Arial"/>
                <a:cs typeface="Arial"/>
              </a:rPr>
              <a:t>or</a:t>
            </a:r>
            <a:r>
              <a:rPr sz="2400" spc="-25" dirty="0">
                <a:latin typeface="Arial"/>
                <a:cs typeface="Arial"/>
              </a:rPr>
              <a:t> </a:t>
            </a:r>
            <a:r>
              <a:rPr sz="2400" dirty="0">
                <a:latin typeface="Arial"/>
                <a:cs typeface="Arial"/>
              </a:rPr>
              <a:t>after</a:t>
            </a:r>
            <a:r>
              <a:rPr sz="2400" spc="-20" dirty="0">
                <a:latin typeface="Arial"/>
                <a:cs typeface="Arial"/>
              </a:rPr>
              <a:t> </a:t>
            </a:r>
            <a:r>
              <a:rPr sz="2400" dirty="0">
                <a:latin typeface="Arial"/>
                <a:cs typeface="Arial"/>
              </a:rPr>
              <a:t>the</a:t>
            </a:r>
            <a:r>
              <a:rPr sz="2400" spc="-30" dirty="0">
                <a:latin typeface="Arial"/>
                <a:cs typeface="Arial"/>
              </a:rPr>
              <a:t> </a:t>
            </a:r>
            <a:r>
              <a:rPr sz="2400" spc="-10" dirty="0">
                <a:latin typeface="Arial"/>
                <a:cs typeface="Arial"/>
              </a:rPr>
              <a:t>stretch</a:t>
            </a:r>
            <a:r>
              <a:rPr sz="2400" spc="-20" dirty="0">
                <a:latin typeface="Arial"/>
                <a:cs typeface="Arial"/>
              </a:rPr>
              <a:t> </a:t>
            </a:r>
            <a:r>
              <a:rPr sz="2400" dirty="0">
                <a:highlight>
                  <a:srgbClr val="FFFF00"/>
                </a:highlight>
                <a:latin typeface="Arial"/>
                <a:cs typeface="Arial"/>
              </a:rPr>
              <a:t>is</a:t>
            </a:r>
            <a:r>
              <a:rPr sz="2400" spc="-20" dirty="0">
                <a:highlight>
                  <a:srgbClr val="FFFF00"/>
                </a:highlight>
                <a:latin typeface="Arial"/>
                <a:cs typeface="Arial"/>
              </a:rPr>
              <a:t> </a:t>
            </a:r>
            <a:r>
              <a:rPr sz="2400" dirty="0">
                <a:highlight>
                  <a:srgbClr val="FFFF00"/>
                </a:highlight>
                <a:latin typeface="Arial"/>
                <a:cs typeface="Arial"/>
              </a:rPr>
              <a:t>a</a:t>
            </a:r>
            <a:r>
              <a:rPr sz="2400" spc="-25" dirty="0">
                <a:highlight>
                  <a:srgbClr val="FFFF00"/>
                </a:highlight>
                <a:latin typeface="Arial"/>
                <a:cs typeface="Arial"/>
              </a:rPr>
              <a:t> </a:t>
            </a:r>
            <a:r>
              <a:rPr sz="2400" spc="-10" dirty="0">
                <a:highlight>
                  <a:srgbClr val="FFFF00"/>
                </a:highlight>
                <a:latin typeface="Arial"/>
                <a:cs typeface="Arial"/>
              </a:rPr>
              <a:t>balk</a:t>
            </a:r>
            <a:r>
              <a:rPr sz="700" spc="-10" dirty="0">
                <a:latin typeface="Arial"/>
                <a:cs typeface="Arial"/>
              </a:rPr>
              <a:t>.</a:t>
            </a:r>
            <a:endParaRPr sz="700" dirty="0">
              <a:latin typeface="Arial"/>
              <a:cs typeface="Arial"/>
            </a:endParaRPr>
          </a:p>
        </p:txBody>
      </p:sp>
    </p:spTree>
    <p:extLst>
      <p:ext uri="{BB962C8B-B14F-4D97-AF65-F5344CB8AC3E}">
        <p14:creationId xmlns:p14="http://schemas.microsoft.com/office/powerpoint/2010/main" val="2874868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2349</Words>
  <Application>Microsoft Office PowerPoint</Application>
  <PresentationFormat>Custom</PresentationFormat>
  <Paragraphs>99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Annaccone</dc:creator>
  <cp:lastModifiedBy>James Annaccone</cp:lastModifiedBy>
  <cp:revision>12</cp:revision>
  <dcterms:created xsi:type="dcterms:W3CDTF">2023-12-04T15:57:53Z</dcterms:created>
  <dcterms:modified xsi:type="dcterms:W3CDTF">2024-02-07T00:12:24Z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2023-12-04T00:00:00Z</vt:filetime>
  </property>
  <property fmtid="{D5CDD505-2E9C-101B-9397-08002B2CF9AE}" pid="3" name="Producer">
    <vt:lpwstr>FPDF 1.53</vt:lpwstr>
  </property>
  <property fmtid="{D5CDD505-2E9C-101B-9397-08002B2CF9AE}" pid="4" name="LastSaved">
    <vt:filetime>2023-12-04T00:00:00Z</vt:filetime>
  </property>
</Properties>
</file>