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9"/>
  </p:handoutMasterIdLst>
  <p:sldIdLst>
    <p:sldId id="256" r:id="rId2"/>
    <p:sldId id="279" r:id="rId3"/>
    <p:sldId id="268" r:id="rId4"/>
    <p:sldId id="257" r:id="rId5"/>
    <p:sldId id="284" r:id="rId6"/>
    <p:sldId id="285" r:id="rId7"/>
    <p:sldId id="269" r:id="rId8"/>
    <p:sldId id="259" r:id="rId9"/>
    <p:sldId id="286" r:id="rId10"/>
    <p:sldId id="287" r:id="rId11"/>
    <p:sldId id="258" r:id="rId12"/>
    <p:sldId id="262" r:id="rId13"/>
    <p:sldId id="264" r:id="rId14"/>
    <p:sldId id="265" r:id="rId15"/>
    <p:sldId id="263" r:id="rId16"/>
    <p:sldId id="266" r:id="rId17"/>
    <p:sldId id="276" r:id="rId18"/>
    <p:sldId id="271" r:id="rId19"/>
    <p:sldId id="280" r:id="rId20"/>
    <p:sldId id="282" r:id="rId21"/>
    <p:sldId id="281" r:id="rId22"/>
    <p:sldId id="283" r:id="rId23"/>
    <p:sldId id="272" r:id="rId24"/>
    <p:sldId id="274" r:id="rId25"/>
    <p:sldId id="275" r:id="rId26"/>
    <p:sldId id="273" r:id="rId27"/>
    <p:sldId id="278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FFFF99"/>
    <a:srgbClr val="FF9933"/>
    <a:srgbClr val="FFFF00"/>
    <a:srgbClr val="000099"/>
    <a:srgbClr val="A50021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400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187B1C58-5280-79BD-4347-69D9D5932E2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49BF894E-EB95-6E37-212B-EB7F403A5C6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66452408-6E17-BE52-3AF9-27D960B1208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26AC4097-83AF-8B8B-2B16-6A54DFB97DB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CC3481-3108-45B8-92E0-A16EF42F52E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5F726-5BFD-BA78-44A5-6B0BDEEFEB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EEE7A8-62AF-A82B-FC9E-A56B81FA43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45075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0B06F-B70E-C3E4-A25B-79E8E599F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5DA645-9274-3190-A24D-258CAE37FC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2059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4FBBA5-23C4-96B5-A401-837718D0FD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269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4753E9-7C41-26BD-634D-7E7DF35185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269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6670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A008D-E3F9-3A35-5721-D5A912985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FC550F-4E20-D2A7-B9E0-8FF4FDCC3C0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943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D335CA-21EE-D28D-9E0E-0E4A65E03E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43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79575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EA91A-E0AE-B632-A3B5-B29D376D6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86583-9E06-4E9D-7361-AC6DA90D0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877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9C9A5-75FD-74AC-BFB2-B60384198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C45B82-7765-ACDB-034B-2970FAA75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191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AF81B-381B-B99A-D81F-DCE847784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DB043-025A-42C8-5B1F-52E6A162D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43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1742CF-B7AC-3A09-B8C2-6D9693240C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43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7203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D23AA-7716-008D-0F23-909E8DA64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472C2-F947-09D7-1BDE-EAB13B321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4B3721-607A-BB4B-6621-2573B9FE24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561DBA-594C-CEF0-AA53-B40CA20837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659234-F930-ED97-6AC0-3B2E21AA55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92996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0499A-124D-7B41-5A7F-712959376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10385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194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16145-A152-D7D5-6170-0FF116C99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50284-A762-7ABA-9D4F-4B00E9A99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4211C5-DEF7-4B35-747F-A4DB40A40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076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6018E-5661-BE92-D55D-DF23375DE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791A2A-17E7-7481-1DAF-4D2881EF6C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DFF2C-70BF-3F0B-E33A-837BDD2C55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6973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5504E7-3212-51B6-A862-5B51233C93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DF3C639-9009-F5C1-18B2-0CED5933E0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94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9D90BF3-3AB4-F08D-B429-4FD0D55D56F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74700" y="4275138"/>
            <a:ext cx="7772400" cy="1470025"/>
          </a:xfrm>
        </p:spPr>
        <p:txBody>
          <a:bodyPr anchor="ctr"/>
          <a:lstStyle/>
          <a:p>
            <a:r>
              <a:rPr lang="en-US" altLang="en-US" sz="4400" b="0">
                <a:solidFill>
                  <a:srgbClr val="A50021"/>
                </a:solidFill>
                <a:latin typeface="Arial Black" panose="020B0A04020102020204" pitchFamily="34" charset="0"/>
              </a:rPr>
              <a:t>Working the Plate</a:t>
            </a:r>
          </a:p>
        </p:txBody>
      </p:sp>
      <p:pic>
        <p:nvPicPr>
          <p:cNvPr id="3" name="Picture 2" descr="A logo with a star and a red mark">
            <a:extLst>
              <a:ext uri="{FF2B5EF4-FFF2-40B4-BE49-F238E27FC236}">
                <a16:creationId xmlns:a16="http://schemas.microsoft.com/office/drawing/2014/main" id="{DADBA5B1-7CBA-993E-DD68-B71AAA62E1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947" y="1411358"/>
            <a:ext cx="5446643" cy="242081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5" name="Rectangle 11">
            <a:extLst>
              <a:ext uri="{FF2B5EF4-FFF2-40B4-BE49-F238E27FC236}">
                <a16:creationId xmlns:a16="http://schemas.microsoft.com/office/drawing/2014/main" id="{C40D60F5-088A-963F-6DDF-16C03F3CBE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The Scissors</a:t>
            </a:r>
          </a:p>
        </p:txBody>
      </p:sp>
      <p:pic>
        <p:nvPicPr>
          <p:cNvPr id="47116" name="Picture 12">
            <a:extLst>
              <a:ext uri="{FF2B5EF4-FFF2-40B4-BE49-F238E27FC236}">
                <a16:creationId xmlns:a16="http://schemas.microsoft.com/office/drawing/2014/main" id="{9D450535-72CE-2B5F-F589-47E81D576C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038" y="2241550"/>
            <a:ext cx="2193925" cy="368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117" name="Line 13">
            <a:extLst>
              <a:ext uri="{FF2B5EF4-FFF2-40B4-BE49-F238E27FC236}">
                <a16:creationId xmlns:a16="http://schemas.microsoft.com/office/drawing/2014/main" id="{C6584BDA-A3DC-26A9-95F0-52363B277A1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1225" y="2012950"/>
            <a:ext cx="0" cy="417353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8" name="Text Box 14">
            <a:extLst>
              <a:ext uri="{FF2B5EF4-FFF2-40B4-BE49-F238E27FC236}">
                <a16:creationId xmlns:a16="http://schemas.microsoft.com/office/drawing/2014/main" id="{5E1DF56A-56EB-E41E-36C7-D7B3DD3C2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5513" y="1441450"/>
            <a:ext cx="2259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0000FF"/>
                </a:solidFill>
              </a:rPr>
              <a:t>Head Positioning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01A4BDC-C257-1D57-0B2E-6F41F4659C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The “SLOT”</a:t>
            </a:r>
          </a:p>
        </p:txBody>
      </p:sp>
      <p:pic>
        <p:nvPicPr>
          <p:cNvPr id="5133" name="Picture 13">
            <a:extLst>
              <a:ext uri="{FF2B5EF4-FFF2-40B4-BE49-F238E27FC236}">
                <a16:creationId xmlns:a16="http://schemas.microsoft.com/office/drawing/2014/main" id="{0B0F4D6B-53C7-5575-6041-C2AB6B9AE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563" y="1943100"/>
            <a:ext cx="2681287" cy="368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id="{D8A1AC3B-9D07-0481-D2E1-1E658087FF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The Slot</a:t>
            </a:r>
          </a:p>
        </p:txBody>
      </p:sp>
      <p:pic>
        <p:nvPicPr>
          <p:cNvPr id="11269" name="Picture 5">
            <a:extLst>
              <a:ext uri="{FF2B5EF4-FFF2-40B4-BE49-F238E27FC236}">
                <a16:creationId xmlns:a16="http://schemas.microsoft.com/office/drawing/2014/main" id="{23C923E1-BE45-78D5-7D2E-E41457F0E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925" y="1643063"/>
            <a:ext cx="4570413" cy="457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>
            <a:extLst>
              <a:ext uri="{FF2B5EF4-FFF2-40B4-BE49-F238E27FC236}">
                <a16:creationId xmlns:a16="http://schemas.microsoft.com/office/drawing/2014/main" id="{67DC66C2-5D42-3334-F003-D92E15F66D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The Slot</a:t>
            </a:r>
          </a:p>
        </p:txBody>
      </p:sp>
      <p:pic>
        <p:nvPicPr>
          <p:cNvPr id="16389" name="Picture 5">
            <a:extLst>
              <a:ext uri="{FF2B5EF4-FFF2-40B4-BE49-F238E27FC236}">
                <a16:creationId xmlns:a16="http://schemas.microsoft.com/office/drawing/2014/main" id="{B6C66842-4D3E-4F17-3531-2E7FB2DD6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588" y="1643063"/>
            <a:ext cx="4570412" cy="457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>
            <a:extLst>
              <a:ext uri="{FF2B5EF4-FFF2-40B4-BE49-F238E27FC236}">
                <a16:creationId xmlns:a16="http://schemas.microsoft.com/office/drawing/2014/main" id="{2617F316-A645-90BC-C96E-93B524B261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The Slot</a:t>
            </a:r>
          </a:p>
        </p:txBody>
      </p:sp>
      <p:pic>
        <p:nvPicPr>
          <p:cNvPr id="17413" name="Picture 5">
            <a:extLst>
              <a:ext uri="{FF2B5EF4-FFF2-40B4-BE49-F238E27FC236}">
                <a16:creationId xmlns:a16="http://schemas.microsoft.com/office/drawing/2014/main" id="{BF0CFF5D-7825-03EE-414D-5DE045A4E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588" y="1643063"/>
            <a:ext cx="4570412" cy="457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23E4E88-6936-9431-6065-2550E2215E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The “SLOT”</a:t>
            </a:r>
          </a:p>
        </p:txBody>
      </p:sp>
      <p:pic>
        <p:nvPicPr>
          <p:cNvPr id="12294" name="Picture 6">
            <a:extLst>
              <a:ext uri="{FF2B5EF4-FFF2-40B4-BE49-F238E27FC236}">
                <a16:creationId xmlns:a16="http://schemas.microsoft.com/office/drawing/2014/main" id="{64D06668-B252-C4A9-347C-4BDF3C5A2BF2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89000" y="2692400"/>
            <a:ext cx="2187575" cy="2946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2" name="Text Box 4">
            <a:extLst>
              <a:ext uri="{FF2B5EF4-FFF2-40B4-BE49-F238E27FC236}">
                <a16:creationId xmlns:a16="http://schemas.microsoft.com/office/drawing/2014/main" id="{CDF263B8-8A7C-AD92-6B95-B24C20EA7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5913" y="1752600"/>
            <a:ext cx="12430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/>
              <a:t>Good</a:t>
            </a:r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975A4367-9B6B-22CB-9DCA-BF3D1E49F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2275" y="1752600"/>
            <a:ext cx="9509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/>
              <a:t>Bad</a:t>
            </a:r>
          </a:p>
        </p:txBody>
      </p:sp>
      <p:pic>
        <p:nvPicPr>
          <p:cNvPr id="12302" name="Picture 14">
            <a:extLst>
              <a:ext uri="{FF2B5EF4-FFF2-40B4-BE49-F238E27FC236}">
                <a16:creationId xmlns:a16="http://schemas.microsoft.com/office/drawing/2014/main" id="{629CEB5A-2EA2-45C6-9EC3-20A5F1822210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09988" y="2705100"/>
            <a:ext cx="2101850" cy="302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306" name="Text Box 18">
            <a:extLst>
              <a:ext uri="{FF2B5EF4-FFF2-40B4-BE49-F238E27FC236}">
                <a16:creationId xmlns:a16="http://schemas.microsoft.com/office/drawing/2014/main" id="{2AA1CC6B-03B1-01B1-C372-3F554A9F9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4663" y="1709738"/>
            <a:ext cx="1063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/>
              <a:t>Ugly</a:t>
            </a:r>
          </a:p>
        </p:txBody>
      </p:sp>
      <p:pic>
        <p:nvPicPr>
          <p:cNvPr id="12307" name="Picture 19">
            <a:extLst>
              <a:ext uri="{FF2B5EF4-FFF2-40B4-BE49-F238E27FC236}">
                <a16:creationId xmlns:a16="http://schemas.microsoft.com/office/drawing/2014/main" id="{F36A3E2F-1680-A3C7-40B3-CE298FA21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225" y="2622550"/>
            <a:ext cx="2033588" cy="272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  <p:bldP spid="1230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4469B42-C114-7A96-0515-BFF783D416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Getting into position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475522D-8F5A-8364-639A-B4F808547D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 the rubber</a:t>
            </a:r>
          </a:p>
          <a:p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Set</a:t>
            </a:r>
          </a:p>
          <a:p>
            <a:pPr lvl="1"/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“drop” from A to B </a:t>
            </a:r>
          </a:p>
          <a:p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Read it</a:t>
            </a:r>
          </a:p>
          <a:p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Watch it</a:t>
            </a:r>
          </a:p>
          <a:p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Pause</a:t>
            </a:r>
          </a:p>
          <a:p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Call it</a:t>
            </a:r>
          </a:p>
          <a:p>
            <a:endParaRPr lang="en-US" altLang="en-US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0526089-4DE0-A635-8A47-EDF04645ED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Making the call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47011DB-87D2-3AFF-D73E-34232795A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Ball</a:t>
            </a:r>
          </a:p>
          <a:p>
            <a:pPr>
              <a:lnSpc>
                <a:spcPct val="80000"/>
              </a:lnSpc>
            </a:pPr>
            <a:endParaRPr lang="en-US" altLang="en-US" sz="2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Strike</a:t>
            </a:r>
          </a:p>
          <a:p>
            <a:pPr>
              <a:lnSpc>
                <a:spcPct val="80000"/>
              </a:lnSpc>
            </a:pPr>
            <a:endParaRPr lang="en-US" altLang="en-US" sz="2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Swinging strike</a:t>
            </a:r>
          </a:p>
          <a:p>
            <a:pPr>
              <a:lnSpc>
                <a:spcPct val="80000"/>
              </a:lnSpc>
            </a:pPr>
            <a:endParaRPr lang="en-US" altLang="en-US" sz="2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Third strike</a:t>
            </a:r>
          </a:p>
          <a:p>
            <a:pPr>
              <a:lnSpc>
                <a:spcPct val="80000"/>
              </a:lnSpc>
            </a:pPr>
            <a:endParaRPr lang="en-US" altLang="en-US" sz="2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Check swing</a:t>
            </a:r>
          </a:p>
          <a:p>
            <a:pPr>
              <a:lnSpc>
                <a:spcPct val="80000"/>
              </a:lnSpc>
            </a:pPr>
            <a:endParaRPr lang="en-US" altLang="en-US" sz="2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Catcher/Batter interference</a:t>
            </a:r>
          </a:p>
          <a:p>
            <a:pPr>
              <a:lnSpc>
                <a:spcPct val="80000"/>
              </a:lnSpc>
            </a:pPr>
            <a:endParaRPr lang="en-US" altLang="en-US" sz="2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Dead ball strike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5173EAD6-D20D-8930-C2E1-D12EE69426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Responsibilities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D679325-D760-A026-A979-BD50669C25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Balks</a:t>
            </a:r>
          </a:p>
          <a:p>
            <a:pPr>
              <a:lnSpc>
                <a:spcPct val="80000"/>
              </a:lnSpc>
            </a:pP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Swing/Check Swing</a:t>
            </a:r>
          </a:p>
          <a:p>
            <a:pPr>
              <a:lnSpc>
                <a:spcPct val="80000"/>
              </a:lnSpc>
            </a:pP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Foul Ball/Foul Tip</a:t>
            </a:r>
          </a:p>
          <a:p>
            <a:pPr>
              <a:lnSpc>
                <a:spcPct val="80000"/>
              </a:lnSpc>
            </a:pP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Hit batter</a:t>
            </a:r>
          </a:p>
          <a:p>
            <a:pPr>
              <a:lnSpc>
                <a:spcPct val="80000"/>
              </a:lnSpc>
            </a:pP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Batter not avoiding pitch</a:t>
            </a:r>
          </a:p>
          <a:p>
            <a:pPr>
              <a:lnSpc>
                <a:spcPct val="80000"/>
              </a:lnSpc>
            </a:pP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Batter ducks, but pitch hits the bat</a:t>
            </a:r>
          </a:p>
          <a:p>
            <a:pPr>
              <a:lnSpc>
                <a:spcPct val="80000"/>
              </a:lnSpc>
            </a:pP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Batter is out of the box </a:t>
            </a:r>
          </a:p>
          <a:p>
            <a:pPr>
              <a:lnSpc>
                <a:spcPct val="80000"/>
              </a:lnSpc>
            </a:pP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Batter swings, but is hit by the pitch</a:t>
            </a:r>
          </a:p>
          <a:p>
            <a:pPr>
              <a:lnSpc>
                <a:spcPct val="80000"/>
              </a:lnSpc>
            </a:pP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Catcher interference</a:t>
            </a:r>
          </a:p>
          <a:p>
            <a:pPr>
              <a:lnSpc>
                <a:spcPct val="80000"/>
              </a:lnSpc>
            </a:pP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Batter interference</a:t>
            </a:r>
          </a:p>
          <a:p>
            <a:pPr>
              <a:lnSpc>
                <a:spcPct val="80000"/>
              </a:lnSpc>
            </a:pP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Squeeze play</a:t>
            </a:r>
          </a:p>
          <a:p>
            <a:pPr>
              <a:lnSpc>
                <a:spcPct val="80000"/>
              </a:lnSpc>
            </a:pP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Passed ball </a:t>
            </a:r>
          </a:p>
          <a:p>
            <a:pPr>
              <a:lnSpc>
                <a:spcPct val="80000"/>
              </a:lnSpc>
            </a:pP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Dropped third strike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AF14BA09-36CD-7EED-893D-1FB15C29C1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Clearing the Catcher</a:t>
            </a:r>
          </a:p>
        </p:txBody>
      </p:sp>
      <p:pic>
        <p:nvPicPr>
          <p:cNvPr id="37894" name="Picture 6">
            <a:extLst>
              <a:ext uri="{FF2B5EF4-FFF2-40B4-BE49-F238E27FC236}">
                <a16:creationId xmlns:a16="http://schemas.microsoft.com/office/drawing/2014/main" id="{ADDEC411-EE67-CAA0-EABB-6543275C82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575" y="1541463"/>
            <a:ext cx="4260850" cy="482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F28734E-1390-7520-49F9-7DA4B7EE41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Plate Stances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54442592-730D-70C8-042E-CE4D95632A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Two basic stances</a:t>
            </a:r>
          </a:p>
          <a:p>
            <a:endParaRPr lang="en-US" altLang="en-US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/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Box</a:t>
            </a:r>
          </a:p>
          <a:p>
            <a:pPr lvl="1"/>
            <a:endParaRPr lang="en-US" altLang="en-US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/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Scissor</a:t>
            </a:r>
          </a:p>
          <a:p>
            <a:pPr lvl="1"/>
            <a:endParaRPr lang="en-US" altLang="en-US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/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There is a third, but few use it</a:t>
            </a:r>
          </a:p>
          <a:p>
            <a:pPr lvl="2"/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Knee</a:t>
            </a:r>
          </a:p>
          <a:p>
            <a:pPr lvl="1">
              <a:buFontTx/>
              <a:buNone/>
            </a:pPr>
            <a:endParaRPr lang="en-US" altLang="en-US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CADADA20-04D7-9D48-E74C-6E1B7ED634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Popups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8C6E696A-7CD9-2500-4622-5A2149530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Get out of the catcher’s way</a:t>
            </a:r>
          </a:p>
          <a:p>
            <a:endParaRPr lang="en-US" altLang="en-US" sz="2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Move with the catcher</a:t>
            </a:r>
          </a:p>
          <a:p>
            <a:endParaRPr lang="en-US" altLang="en-US" sz="2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Watch the glove</a:t>
            </a:r>
          </a:p>
          <a:p>
            <a:endParaRPr lang="en-US" altLang="en-US" sz="2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Make the call</a:t>
            </a:r>
          </a:p>
          <a:p>
            <a:endParaRPr lang="en-US" altLang="en-US" sz="2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E2B9FE24-CB69-FBF5-7AD3-85B07300E3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Positioning for Calls</a:t>
            </a:r>
          </a:p>
        </p:txBody>
      </p:sp>
      <p:pic>
        <p:nvPicPr>
          <p:cNvPr id="38919" name="Picture 7">
            <a:extLst>
              <a:ext uri="{FF2B5EF4-FFF2-40B4-BE49-F238E27FC236}">
                <a16:creationId xmlns:a16="http://schemas.microsoft.com/office/drawing/2014/main" id="{2B5B5B93-DFCE-0887-2BB2-2340D57554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588" y="1484313"/>
            <a:ext cx="4568825" cy="460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8D6AAE8E-D4C7-0FF4-1785-6D51A4DB3B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Positioning for Calls</a:t>
            </a:r>
          </a:p>
        </p:txBody>
      </p:sp>
      <p:pic>
        <p:nvPicPr>
          <p:cNvPr id="40965" name="Picture 5">
            <a:extLst>
              <a:ext uri="{FF2B5EF4-FFF2-40B4-BE49-F238E27FC236}">
                <a16:creationId xmlns:a16="http://schemas.microsoft.com/office/drawing/2014/main" id="{5B566CB7-C13E-CE76-E74A-A799704B10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588" y="1484313"/>
            <a:ext cx="4568825" cy="460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9D8E933-8B18-87C9-7725-2F8C786A17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Problem Areas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6B532C1-F9A6-EC9A-3CF2-321D29115B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Batter crowding the plate</a:t>
            </a:r>
          </a:p>
          <a:p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Catcher inside and/or high</a:t>
            </a:r>
          </a:p>
          <a:p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Catcher way outside</a:t>
            </a:r>
          </a:p>
          <a:p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“That one’s gonna hurt”  pitch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109FF94-CD04-0D92-3A10-00C891183B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The Mask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4EC4972-AB1F-7488-E7F6-D6E0A5337E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Hat</a:t>
            </a:r>
          </a:p>
          <a:p>
            <a:endParaRPr lang="en-US" altLang="en-US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Standard Mask</a:t>
            </a:r>
          </a:p>
          <a:p>
            <a:endParaRPr lang="en-US" altLang="en-US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Hockey-style</a:t>
            </a:r>
          </a:p>
          <a:p>
            <a:endParaRPr lang="en-US" altLang="en-US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Removing/Carrying the mask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89ECA5F2-D642-42E8-71E3-44E2B56CD0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The Indicator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52C3AA76-BC71-715E-06F8-A2AA9BCC59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Absolute necessity</a:t>
            </a:r>
          </a:p>
          <a:p>
            <a:endParaRPr lang="en-US" altLang="en-US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Using/Carrying</a:t>
            </a:r>
          </a:p>
          <a:p>
            <a:endParaRPr lang="en-US" altLang="en-US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altLang="en-US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9CEBD6BC-57E8-F76E-2C2B-7272B1F362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Tips for working the plate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B46AF81-24A5-FB30-B81A-D6A4B8567D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Introduce yourself to the catcher</a:t>
            </a:r>
          </a:p>
          <a:p>
            <a:pPr>
              <a:lnSpc>
                <a:spcPct val="80000"/>
              </a:lnSpc>
            </a:pPr>
            <a:r>
              <a:rPr lang="en-US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Take pitches from EACH pitcher in the first inning during warmup</a:t>
            </a:r>
          </a:p>
          <a:p>
            <a:pPr>
              <a:lnSpc>
                <a:spcPct val="80000"/>
              </a:lnSpc>
            </a:pPr>
            <a:r>
              <a:rPr lang="en-US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 with the catcher during the game</a:t>
            </a:r>
          </a:p>
          <a:p>
            <a:pPr>
              <a:lnSpc>
                <a:spcPct val="80000"/>
              </a:lnSpc>
            </a:pPr>
            <a:r>
              <a:rPr lang="en-US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Use the catcher to assist you with problem pitchers</a:t>
            </a:r>
          </a:p>
          <a:p>
            <a:pPr>
              <a:lnSpc>
                <a:spcPct val="80000"/>
              </a:lnSpc>
            </a:pPr>
            <a:r>
              <a:rPr lang="en-US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Home Runs </a:t>
            </a:r>
          </a:p>
          <a:p>
            <a:pPr lvl="1">
              <a:lnSpc>
                <a:spcPct val="80000"/>
              </a:lnSpc>
            </a:pPr>
            <a:r>
              <a:rPr lang="en-US" altLang="en-US" sz="2000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Send</a:t>
            </a:r>
            <a:r>
              <a:rPr lang="en-US" alt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the catcher to mound with a ball</a:t>
            </a:r>
          </a:p>
          <a:p>
            <a:pPr lvl="1">
              <a:lnSpc>
                <a:spcPct val="80000"/>
              </a:lnSpc>
            </a:pPr>
            <a:r>
              <a:rPr lang="en-US" alt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Manage the dirt</a:t>
            </a:r>
          </a:p>
          <a:p>
            <a:pPr>
              <a:lnSpc>
                <a:spcPct val="80000"/>
              </a:lnSpc>
            </a:pPr>
            <a:r>
              <a:rPr lang="en-US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 pitches are strikes---unless they convince you otherwise</a:t>
            </a:r>
          </a:p>
          <a:p>
            <a:pPr>
              <a:lnSpc>
                <a:spcPct val="80000"/>
              </a:lnSpc>
            </a:pPr>
            <a:r>
              <a:rPr lang="en-US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Call the pitch on the knees, but stay away from the high pitch</a:t>
            </a:r>
          </a:p>
          <a:p>
            <a:pPr>
              <a:lnSpc>
                <a:spcPct val="80000"/>
              </a:lnSpc>
            </a:pPr>
            <a:r>
              <a:rPr lang="en-US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Consistency during the game is crucial</a:t>
            </a:r>
          </a:p>
          <a:p>
            <a:pPr>
              <a:lnSpc>
                <a:spcPct val="80000"/>
              </a:lnSpc>
            </a:pPr>
            <a:endParaRPr lang="en-US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>
            <a:extLst>
              <a:ext uri="{FF2B5EF4-FFF2-40B4-BE49-F238E27FC236}">
                <a16:creationId xmlns:a16="http://schemas.microsoft.com/office/drawing/2014/main" id="{7976F27E-A6EA-B900-A4C6-F6C8FEC3919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58800" y="4967288"/>
            <a:ext cx="8277225" cy="109855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5400" b="1">
                <a:solidFill>
                  <a:srgbClr val="000099"/>
                </a:solidFill>
              </a:rPr>
              <a:t>Questions ?</a:t>
            </a:r>
          </a:p>
        </p:txBody>
      </p:sp>
      <p:pic>
        <p:nvPicPr>
          <p:cNvPr id="2" name="Picture 1" descr="A logo with a star and a red mark">
            <a:extLst>
              <a:ext uri="{FF2B5EF4-FFF2-40B4-BE49-F238E27FC236}">
                <a16:creationId xmlns:a16="http://schemas.microsoft.com/office/drawing/2014/main" id="{61CA2125-4CCB-9BC7-A3EE-A00E9C09F5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947" y="1411358"/>
            <a:ext cx="5446643" cy="24208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7F98EF8-D735-8782-A1B1-5D033D4BE0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The Box</a:t>
            </a:r>
          </a:p>
        </p:txBody>
      </p:sp>
      <p:pic>
        <p:nvPicPr>
          <p:cNvPr id="20484" name="Picture 4">
            <a:extLst>
              <a:ext uri="{FF2B5EF4-FFF2-40B4-BE49-F238E27FC236}">
                <a16:creationId xmlns:a16="http://schemas.microsoft.com/office/drawing/2014/main" id="{A9248931-9EA0-C68B-1021-7702F8DE09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1984375"/>
            <a:ext cx="4589462" cy="357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93" name="Line 13">
            <a:extLst>
              <a:ext uri="{FF2B5EF4-FFF2-40B4-BE49-F238E27FC236}">
                <a16:creationId xmlns:a16="http://schemas.microsoft.com/office/drawing/2014/main" id="{FB6CBB45-1B85-4EDA-11E6-0633C048361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3850" y="2963863"/>
            <a:ext cx="591502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4">
            <a:extLst>
              <a:ext uri="{FF2B5EF4-FFF2-40B4-BE49-F238E27FC236}">
                <a16:creationId xmlns:a16="http://schemas.microsoft.com/office/drawing/2014/main" id="{57362F18-2172-D386-7970-93B6F2EC75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8200" y="1577975"/>
            <a:ext cx="0" cy="426085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>
            <a:extLst>
              <a:ext uri="{FF2B5EF4-FFF2-40B4-BE49-F238E27FC236}">
                <a16:creationId xmlns:a16="http://schemas.microsoft.com/office/drawing/2014/main" id="{31FCFB55-791D-CD27-6F49-26950A6172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The BOX</a:t>
            </a:r>
          </a:p>
        </p:txBody>
      </p:sp>
      <p:sp>
        <p:nvSpPr>
          <p:cNvPr id="3095" name="Text Box 23">
            <a:extLst>
              <a:ext uri="{FF2B5EF4-FFF2-40B4-BE49-F238E27FC236}">
                <a16:creationId xmlns:a16="http://schemas.microsoft.com/office/drawing/2014/main" id="{4752A7A5-880C-87B4-93D8-375EF1ABE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752600"/>
            <a:ext cx="2257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/>
              <a:t>Traditional</a:t>
            </a:r>
          </a:p>
        </p:txBody>
      </p:sp>
      <p:sp>
        <p:nvSpPr>
          <p:cNvPr id="3096" name="Text Box 24">
            <a:extLst>
              <a:ext uri="{FF2B5EF4-FFF2-40B4-BE49-F238E27FC236}">
                <a16:creationId xmlns:a16="http://schemas.microsoft.com/office/drawing/2014/main" id="{5DC39127-6D6B-ACF3-4131-216DFAE6D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1752600"/>
            <a:ext cx="1987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/>
              <a:t>Balanced</a:t>
            </a:r>
          </a:p>
        </p:txBody>
      </p:sp>
      <p:pic>
        <p:nvPicPr>
          <p:cNvPr id="3097" name="Picture 25">
            <a:extLst>
              <a:ext uri="{FF2B5EF4-FFF2-40B4-BE49-F238E27FC236}">
                <a16:creationId xmlns:a16="http://schemas.microsoft.com/office/drawing/2014/main" id="{EB5E45E5-DBD2-A567-2ADF-1382226AF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2390775"/>
            <a:ext cx="2193925" cy="368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00" name="Picture 28">
            <a:extLst>
              <a:ext uri="{FF2B5EF4-FFF2-40B4-BE49-F238E27FC236}">
                <a16:creationId xmlns:a16="http://schemas.microsoft.com/office/drawing/2014/main" id="{39F06943-B029-BC57-C265-5D18A330B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350" y="2379663"/>
            <a:ext cx="2193925" cy="368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5" grpId="0"/>
      <p:bldP spid="309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>
            <a:extLst>
              <a:ext uri="{FF2B5EF4-FFF2-40B4-BE49-F238E27FC236}">
                <a16:creationId xmlns:a16="http://schemas.microsoft.com/office/drawing/2014/main" id="{942A5B2E-4BB6-00D9-72B9-92942A8FD6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The Box</a:t>
            </a:r>
          </a:p>
        </p:txBody>
      </p:sp>
      <p:pic>
        <p:nvPicPr>
          <p:cNvPr id="44037" name="Picture 5">
            <a:extLst>
              <a:ext uri="{FF2B5EF4-FFF2-40B4-BE49-F238E27FC236}">
                <a16:creationId xmlns:a16="http://schemas.microsoft.com/office/drawing/2014/main" id="{8D7F4630-C9E2-19D8-F2AD-A29E59C9D1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2390775"/>
            <a:ext cx="2193925" cy="368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038" name="Picture 6">
            <a:extLst>
              <a:ext uri="{FF2B5EF4-FFF2-40B4-BE49-F238E27FC236}">
                <a16:creationId xmlns:a16="http://schemas.microsoft.com/office/drawing/2014/main" id="{9DAF61DC-BF2B-3747-B443-3FF74228B1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350" y="2379663"/>
            <a:ext cx="2193925" cy="368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040" name="Line 8">
            <a:extLst>
              <a:ext uri="{FF2B5EF4-FFF2-40B4-BE49-F238E27FC236}">
                <a16:creationId xmlns:a16="http://schemas.microsoft.com/office/drawing/2014/main" id="{EC2D6151-7543-5923-416A-7918BEB258BD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3363" y="2138363"/>
            <a:ext cx="0" cy="4173537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1" name="Line 9">
            <a:extLst>
              <a:ext uri="{FF2B5EF4-FFF2-40B4-BE49-F238E27FC236}">
                <a16:creationId xmlns:a16="http://schemas.microsoft.com/office/drawing/2014/main" id="{46E6A49B-1E7F-49FA-2892-F9C3FFB98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1550" y="2098675"/>
            <a:ext cx="0" cy="417353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2" name="Text Box 10">
            <a:extLst>
              <a:ext uri="{FF2B5EF4-FFF2-40B4-BE49-F238E27FC236}">
                <a16:creationId xmlns:a16="http://schemas.microsoft.com/office/drawing/2014/main" id="{809F7DAA-63F2-98B7-18DA-184A6D4AF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2613" y="1655763"/>
            <a:ext cx="2990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0000FF"/>
                </a:solidFill>
              </a:rPr>
              <a:t>Inside Foot Positioning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>
            <a:extLst>
              <a:ext uri="{FF2B5EF4-FFF2-40B4-BE49-F238E27FC236}">
                <a16:creationId xmlns:a16="http://schemas.microsoft.com/office/drawing/2014/main" id="{354EB971-59BC-A7DF-678E-03C4AAA64D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The Box</a:t>
            </a:r>
          </a:p>
        </p:txBody>
      </p:sp>
      <p:pic>
        <p:nvPicPr>
          <p:cNvPr id="45061" name="Picture 5">
            <a:extLst>
              <a:ext uri="{FF2B5EF4-FFF2-40B4-BE49-F238E27FC236}">
                <a16:creationId xmlns:a16="http://schemas.microsoft.com/office/drawing/2014/main" id="{3CEE2DB5-D02F-780B-1123-073542F097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2390775"/>
            <a:ext cx="2193925" cy="368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062" name="Picture 6">
            <a:extLst>
              <a:ext uri="{FF2B5EF4-FFF2-40B4-BE49-F238E27FC236}">
                <a16:creationId xmlns:a16="http://schemas.microsoft.com/office/drawing/2014/main" id="{933847D9-547B-F4B5-94FA-0AFAC19546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350" y="2379663"/>
            <a:ext cx="2193925" cy="368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063" name="Line 7">
            <a:extLst>
              <a:ext uri="{FF2B5EF4-FFF2-40B4-BE49-F238E27FC236}">
                <a16:creationId xmlns:a16="http://schemas.microsoft.com/office/drawing/2014/main" id="{188A854D-B463-D0C0-7C72-B5AA2CD17F4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5225" y="2138363"/>
            <a:ext cx="0" cy="4173537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4" name="Line 8">
            <a:extLst>
              <a:ext uri="{FF2B5EF4-FFF2-40B4-BE49-F238E27FC236}">
                <a16:creationId xmlns:a16="http://schemas.microsoft.com/office/drawing/2014/main" id="{B4C279A8-79C0-9BF5-54F3-D893CAF61F0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67538" y="2098675"/>
            <a:ext cx="0" cy="417353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5" name="Text Box 9">
            <a:extLst>
              <a:ext uri="{FF2B5EF4-FFF2-40B4-BE49-F238E27FC236}">
                <a16:creationId xmlns:a16="http://schemas.microsoft.com/office/drawing/2014/main" id="{A74E6FF2-04A9-F6DE-C717-53D784103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1225" y="1655763"/>
            <a:ext cx="2259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0000FF"/>
                </a:solidFill>
              </a:rPr>
              <a:t>Head Positioning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B262536-C1C5-33AC-3525-A92BD566D8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The Scissors</a:t>
            </a:r>
          </a:p>
        </p:txBody>
      </p:sp>
      <p:pic>
        <p:nvPicPr>
          <p:cNvPr id="21509" name="Picture 5">
            <a:extLst>
              <a:ext uri="{FF2B5EF4-FFF2-40B4-BE49-F238E27FC236}">
                <a16:creationId xmlns:a16="http://schemas.microsoft.com/office/drawing/2014/main" id="{55E53250-02C6-5EB0-D3F7-1BF3A0602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00" y="1652588"/>
            <a:ext cx="5435600" cy="355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11" name="Line 7">
            <a:extLst>
              <a:ext uri="{FF2B5EF4-FFF2-40B4-BE49-F238E27FC236}">
                <a16:creationId xmlns:a16="http://schemas.microsoft.com/office/drawing/2014/main" id="{8F7B3EB6-45B6-A9EA-853C-92BCDBB9E621}"/>
              </a:ext>
            </a:extLst>
          </p:cNvPr>
          <p:cNvSpPr>
            <a:spLocks noChangeShapeType="1"/>
          </p:cNvSpPr>
          <p:nvPr/>
        </p:nvSpPr>
        <p:spPr bwMode="auto">
          <a:xfrm rot="1247628">
            <a:off x="4895850" y="2744788"/>
            <a:ext cx="3289300" cy="189865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Line 8">
            <a:extLst>
              <a:ext uri="{FF2B5EF4-FFF2-40B4-BE49-F238E27FC236}">
                <a16:creationId xmlns:a16="http://schemas.microsoft.com/office/drawing/2014/main" id="{1A71C451-29BE-1AE8-82A5-1FDE30355A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8250" y="3305175"/>
            <a:ext cx="662305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0">
            <a:extLst>
              <a:ext uri="{FF2B5EF4-FFF2-40B4-BE49-F238E27FC236}">
                <a16:creationId xmlns:a16="http://schemas.microsoft.com/office/drawing/2014/main" id="{207B8757-A79B-048F-8E6A-82651B3CD0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99150" y="1576388"/>
            <a:ext cx="14288" cy="377507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57CE5E9-064D-A5DB-4F6A-F664A0E841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The Scissors</a:t>
            </a:r>
          </a:p>
        </p:txBody>
      </p:sp>
      <p:pic>
        <p:nvPicPr>
          <p:cNvPr id="8202" name="Picture 10">
            <a:extLst>
              <a:ext uri="{FF2B5EF4-FFF2-40B4-BE49-F238E27FC236}">
                <a16:creationId xmlns:a16="http://schemas.microsoft.com/office/drawing/2014/main" id="{D5A5DFDC-2935-B1E3-5043-EB2FA4FD9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038" y="2241550"/>
            <a:ext cx="2193925" cy="368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0" name="Rectangle 10">
            <a:extLst>
              <a:ext uri="{FF2B5EF4-FFF2-40B4-BE49-F238E27FC236}">
                <a16:creationId xmlns:a16="http://schemas.microsoft.com/office/drawing/2014/main" id="{70FFFBAC-212F-F733-1D0A-934D2D5B0A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>
                <a:solidFill>
                  <a:srgbClr val="A50021"/>
                </a:solidFill>
              </a:rPr>
              <a:t>The Scissors</a:t>
            </a:r>
          </a:p>
        </p:txBody>
      </p:sp>
      <p:pic>
        <p:nvPicPr>
          <p:cNvPr id="46091" name="Picture 11">
            <a:extLst>
              <a:ext uri="{FF2B5EF4-FFF2-40B4-BE49-F238E27FC236}">
                <a16:creationId xmlns:a16="http://schemas.microsoft.com/office/drawing/2014/main" id="{E73DE0E5-106F-B13A-FA51-C33781ECBB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038" y="2241550"/>
            <a:ext cx="2193925" cy="368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092" name="Line 12">
            <a:extLst>
              <a:ext uri="{FF2B5EF4-FFF2-40B4-BE49-F238E27FC236}">
                <a16:creationId xmlns:a16="http://schemas.microsoft.com/office/drawing/2014/main" id="{AA6204CB-8ABC-5B56-7A66-F4E414D4567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0950" y="1997075"/>
            <a:ext cx="0" cy="417353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3" name="Text Box 13">
            <a:extLst>
              <a:ext uri="{FF2B5EF4-FFF2-40B4-BE49-F238E27FC236}">
                <a16:creationId xmlns:a16="http://schemas.microsoft.com/office/drawing/2014/main" id="{C443599A-9F1F-A816-1466-4B2980435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2613" y="1441450"/>
            <a:ext cx="2990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0000FF"/>
                </a:solidFill>
              </a:rPr>
              <a:t>Inside Foot Positioning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</TotalTime>
  <Words>304</Words>
  <Application>Microsoft Office PowerPoint</Application>
  <PresentationFormat>On-screen Show (4:3)</PresentationFormat>
  <Paragraphs>108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Arial Black</vt:lpstr>
      <vt:lpstr>Default Design</vt:lpstr>
      <vt:lpstr>Working the Plate</vt:lpstr>
      <vt:lpstr>Plate Stances</vt:lpstr>
      <vt:lpstr>The Box</vt:lpstr>
      <vt:lpstr>The BOX</vt:lpstr>
      <vt:lpstr>The Box</vt:lpstr>
      <vt:lpstr>The Box</vt:lpstr>
      <vt:lpstr>The Scissors</vt:lpstr>
      <vt:lpstr>The Scissors</vt:lpstr>
      <vt:lpstr>The Scissors</vt:lpstr>
      <vt:lpstr>The Scissors</vt:lpstr>
      <vt:lpstr>The “SLOT”</vt:lpstr>
      <vt:lpstr>The Slot</vt:lpstr>
      <vt:lpstr>The Slot</vt:lpstr>
      <vt:lpstr>The Slot</vt:lpstr>
      <vt:lpstr>The “SLOT”</vt:lpstr>
      <vt:lpstr>Getting into position</vt:lpstr>
      <vt:lpstr>Making the call</vt:lpstr>
      <vt:lpstr>Responsibilities</vt:lpstr>
      <vt:lpstr>Clearing the Catcher</vt:lpstr>
      <vt:lpstr>Popups</vt:lpstr>
      <vt:lpstr>Positioning for Calls</vt:lpstr>
      <vt:lpstr>Positioning for Calls</vt:lpstr>
      <vt:lpstr>Problem Areas</vt:lpstr>
      <vt:lpstr>The Mask</vt:lpstr>
      <vt:lpstr>The Indicator</vt:lpstr>
      <vt:lpstr>Tips for working the plate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the Plate</dc:title>
  <dc:creator>Ken Williams</dc:creator>
  <cp:lastModifiedBy>James Annaccone</cp:lastModifiedBy>
  <cp:revision>27</cp:revision>
  <dcterms:created xsi:type="dcterms:W3CDTF">2005-01-27T14:30:13Z</dcterms:created>
  <dcterms:modified xsi:type="dcterms:W3CDTF">2025-01-30T20:39:42Z</dcterms:modified>
</cp:coreProperties>
</file>